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3"/>
  </p:notesMasterIdLst>
  <p:sldIdLst>
    <p:sldId id="256" r:id="rId2"/>
    <p:sldId id="257" r:id="rId3"/>
    <p:sldId id="258" r:id="rId4"/>
    <p:sldId id="259" r:id="rId5"/>
    <p:sldId id="260" r:id="rId6"/>
    <p:sldId id="28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BCB553-7BA6-4C80-ADDA-1712BCF91314}">
  <a:tblStyle styleId="{1DBCB553-7BA6-4C80-ADDA-1712BCF913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6" d="100"/>
          <a:sy n="156" d="100"/>
        </p:scale>
        <p:origin x="360"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ea84b1d244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ea84b1d244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edb294f13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5" name="Google Shape;205;gedb294f1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f02548cfae_0_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9" name="Google Shape;289;gf02548cfae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f02548cfae_0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4" name="Google Shape;304;gf02548cfae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f02548cfae_0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9" name="Google Shape;319;gf02548cfa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ed22a32d07_0_4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4" name="Google Shape;334;ged22a32d07_0_4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fcb554b59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3" name="Google Shape;363;gfcb554b5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ed22a32d07_0_1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0" name="Google Shape;390;ged22a32d07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e90a6e03fe_0_4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4" name="Google Shape;414;ge90a6e03fe_0_4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ea84b1d244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ea84b1d24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ed22a32d07_0_4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8" name="Google Shape;68;ged22a32d07_0_4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ed22a32d07_0_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52" name="Google Shape;452;ged22a32d07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f02548cfa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72" name="Google Shape;472;gf02548cfa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f02548cfae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7" name="Google Shape;487;gf02548cfae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f02548cfae_0_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02" name="Google Shape;502;gf02548cfae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ed22a32d07_0_3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8" name="Google Shape;518;ged22a32d07_0_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f81d44174f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45" name="Google Shape;545;gf81d44174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ed58109c6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5" name="Google Shape;575;ged58109c6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gea84b1d244_0_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3" name="Google Shape;583;gea84b1d244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ea84b1d244_0_2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9" name="Google Shape;609;gea84b1d244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ea84b1d244_0_10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35" name="Google Shape;635;gea84b1d244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ea84b1d24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ea84b1d24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ea84b1d244_0_2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58" name="Google Shape;658;gea84b1d244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gea84b1d244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2" name="Google Shape;682;gea84b1d24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90a6e03f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ge90a6e03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f09d85b6ce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f09d85b6c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f09d85b6ce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f09d85b6c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34531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e90a6e03fe_0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5" name="Google Shape;145;ge90a6e03fe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230bbc5123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2" name="Google Shape;162;g1230bbc512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e90a6e03fe_0_3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0" name="Google Shape;180;ge90a6e03fe_0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5"/>
            <a:ext cx="7886700" cy="994200"/>
          </a:xfrm>
          <a:prstGeom prst="rect">
            <a:avLst/>
          </a:prstGeom>
          <a:noFill/>
          <a:ln>
            <a:noFill/>
          </a:ln>
        </p:spPr>
        <p:txBody>
          <a:bodyPr spcFirstLastPara="1" wrap="square" lIns="79125" tIns="39550" rIns="79125" bIns="39550" anchor="ctr" anchorCtr="0">
            <a:normAutofit/>
          </a:bodyPr>
          <a:lstStyle>
            <a:lvl1pPr lvl="0" algn="l" rtl="0">
              <a:lnSpc>
                <a:spcPct val="90000"/>
              </a:lnSpc>
              <a:spcBef>
                <a:spcPts val="0"/>
              </a:spcBef>
              <a:spcAft>
                <a:spcPts val="0"/>
              </a:spcAft>
              <a:buClr>
                <a:schemeClr val="dk1"/>
              </a:buClr>
              <a:buSzPts val="1600"/>
              <a:buNone/>
              <a:defRPr/>
            </a:lvl1pPr>
            <a:lvl2pPr lvl="1" algn="l" rtl="0">
              <a:lnSpc>
                <a:spcPct val="100000"/>
              </a:lnSpc>
              <a:spcBef>
                <a:spcPts val="0"/>
              </a:spcBef>
              <a:spcAft>
                <a:spcPts val="0"/>
              </a:spcAft>
              <a:buSzPts val="1200"/>
              <a:buNone/>
              <a:defRPr/>
            </a:lvl2pPr>
            <a:lvl3pPr lvl="2" algn="l" rtl="0">
              <a:lnSpc>
                <a:spcPct val="100000"/>
              </a:lnSpc>
              <a:spcBef>
                <a:spcPts val="0"/>
              </a:spcBef>
              <a:spcAft>
                <a:spcPts val="0"/>
              </a:spcAft>
              <a:buSzPts val="1200"/>
              <a:buNone/>
              <a:defRPr/>
            </a:lvl3pPr>
            <a:lvl4pPr lvl="3" algn="l" rtl="0">
              <a:lnSpc>
                <a:spcPct val="100000"/>
              </a:lnSpc>
              <a:spcBef>
                <a:spcPts val="0"/>
              </a:spcBef>
              <a:spcAft>
                <a:spcPts val="0"/>
              </a:spcAft>
              <a:buSzPts val="1200"/>
              <a:buNone/>
              <a:defRPr/>
            </a:lvl4pPr>
            <a:lvl5pPr lvl="4" algn="l" rtl="0">
              <a:lnSpc>
                <a:spcPct val="100000"/>
              </a:lnSpc>
              <a:spcBef>
                <a:spcPts val="0"/>
              </a:spcBef>
              <a:spcAft>
                <a:spcPts val="0"/>
              </a:spcAft>
              <a:buSzPts val="1200"/>
              <a:buNone/>
              <a:defRPr/>
            </a:lvl5pPr>
            <a:lvl6pPr lvl="5" algn="l" rtl="0">
              <a:lnSpc>
                <a:spcPct val="100000"/>
              </a:lnSpc>
              <a:spcBef>
                <a:spcPts val="0"/>
              </a:spcBef>
              <a:spcAft>
                <a:spcPts val="0"/>
              </a:spcAft>
              <a:buSzPts val="1200"/>
              <a:buNone/>
              <a:defRPr/>
            </a:lvl6pPr>
            <a:lvl7pPr lvl="6" algn="l" rtl="0">
              <a:lnSpc>
                <a:spcPct val="100000"/>
              </a:lnSpc>
              <a:spcBef>
                <a:spcPts val="0"/>
              </a:spcBef>
              <a:spcAft>
                <a:spcPts val="0"/>
              </a:spcAft>
              <a:buSzPts val="1200"/>
              <a:buNone/>
              <a:defRPr/>
            </a:lvl7pPr>
            <a:lvl8pPr lvl="7" algn="l" rtl="0">
              <a:lnSpc>
                <a:spcPct val="100000"/>
              </a:lnSpc>
              <a:spcBef>
                <a:spcPts val="0"/>
              </a:spcBef>
              <a:spcAft>
                <a:spcPts val="0"/>
              </a:spcAft>
              <a:buSzPts val="1200"/>
              <a:buNone/>
              <a:defRPr/>
            </a:lvl8pPr>
            <a:lvl9pPr lvl="8" algn="l" rtl="0">
              <a:lnSpc>
                <a:spcPct val="100000"/>
              </a:lnSpc>
              <a:spcBef>
                <a:spcPts val="0"/>
              </a:spcBef>
              <a:spcAft>
                <a:spcPts val="0"/>
              </a:spcAft>
              <a:buSzPts val="12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79125" tIns="39550" rIns="79125" bIns="39550" anchor="t" anchorCtr="0">
            <a:normAutofit/>
          </a:bodyPr>
          <a:lstStyle>
            <a:lvl1pPr marL="457200" lvl="0" indent="-330200" algn="l" rtl="0">
              <a:lnSpc>
                <a:spcPct val="90000"/>
              </a:lnSpc>
              <a:spcBef>
                <a:spcPts val="900"/>
              </a:spcBef>
              <a:spcAft>
                <a:spcPts val="0"/>
              </a:spcAft>
              <a:buClr>
                <a:schemeClr val="dk1"/>
              </a:buClr>
              <a:buSzPts val="1600"/>
              <a:buChar char="•"/>
              <a:defRPr/>
            </a:lvl1pPr>
            <a:lvl2pPr marL="914400" lvl="1" indent="-330200" algn="l" rtl="0">
              <a:lnSpc>
                <a:spcPct val="90000"/>
              </a:lnSpc>
              <a:spcBef>
                <a:spcPts val="400"/>
              </a:spcBef>
              <a:spcAft>
                <a:spcPts val="0"/>
              </a:spcAft>
              <a:buClr>
                <a:schemeClr val="dk1"/>
              </a:buClr>
              <a:buSzPts val="1600"/>
              <a:buChar char="•"/>
              <a:defRPr/>
            </a:lvl2pPr>
            <a:lvl3pPr marL="1371600" lvl="2" indent="-330200" algn="l" rtl="0">
              <a:lnSpc>
                <a:spcPct val="90000"/>
              </a:lnSpc>
              <a:spcBef>
                <a:spcPts val="400"/>
              </a:spcBef>
              <a:spcAft>
                <a:spcPts val="0"/>
              </a:spcAft>
              <a:buClr>
                <a:schemeClr val="dk1"/>
              </a:buClr>
              <a:buSzPts val="1600"/>
              <a:buChar char="•"/>
              <a:defRPr/>
            </a:lvl3pPr>
            <a:lvl4pPr marL="1828800" lvl="3" indent="-330200" algn="l" rtl="0">
              <a:lnSpc>
                <a:spcPct val="90000"/>
              </a:lnSpc>
              <a:spcBef>
                <a:spcPts val="400"/>
              </a:spcBef>
              <a:spcAft>
                <a:spcPts val="0"/>
              </a:spcAft>
              <a:buClr>
                <a:schemeClr val="dk1"/>
              </a:buClr>
              <a:buSzPts val="1600"/>
              <a:buChar char="•"/>
              <a:defRPr/>
            </a:lvl4pPr>
            <a:lvl5pPr marL="2286000" lvl="4" indent="-330200" algn="l" rtl="0">
              <a:lnSpc>
                <a:spcPct val="90000"/>
              </a:lnSpc>
              <a:spcBef>
                <a:spcPts val="400"/>
              </a:spcBef>
              <a:spcAft>
                <a:spcPts val="0"/>
              </a:spcAft>
              <a:buClr>
                <a:schemeClr val="dk1"/>
              </a:buClr>
              <a:buSzPts val="1600"/>
              <a:buChar char="•"/>
              <a:defRPr/>
            </a:lvl5pPr>
            <a:lvl6pPr marL="2743200" lvl="5" indent="-330200" algn="l" rtl="0">
              <a:lnSpc>
                <a:spcPct val="90000"/>
              </a:lnSpc>
              <a:spcBef>
                <a:spcPts val="400"/>
              </a:spcBef>
              <a:spcAft>
                <a:spcPts val="0"/>
              </a:spcAft>
              <a:buClr>
                <a:schemeClr val="dk1"/>
              </a:buClr>
              <a:buSzPts val="1600"/>
              <a:buChar char="•"/>
              <a:defRPr/>
            </a:lvl6pPr>
            <a:lvl7pPr marL="3200400" lvl="6" indent="-330200" algn="l" rtl="0">
              <a:lnSpc>
                <a:spcPct val="90000"/>
              </a:lnSpc>
              <a:spcBef>
                <a:spcPts val="400"/>
              </a:spcBef>
              <a:spcAft>
                <a:spcPts val="0"/>
              </a:spcAft>
              <a:buClr>
                <a:schemeClr val="dk1"/>
              </a:buClr>
              <a:buSzPts val="1600"/>
              <a:buChar char="•"/>
              <a:defRPr/>
            </a:lvl7pPr>
            <a:lvl8pPr marL="3657600" lvl="7" indent="-330200" algn="l" rtl="0">
              <a:lnSpc>
                <a:spcPct val="90000"/>
              </a:lnSpc>
              <a:spcBef>
                <a:spcPts val="400"/>
              </a:spcBef>
              <a:spcAft>
                <a:spcPts val="0"/>
              </a:spcAft>
              <a:buClr>
                <a:schemeClr val="dk1"/>
              </a:buClr>
              <a:buSzPts val="1600"/>
              <a:buChar char="•"/>
              <a:defRPr/>
            </a:lvl8pPr>
            <a:lvl9pPr marL="4114800" lvl="8" indent="-330200" algn="l" rtl="0">
              <a:lnSpc>
                <a:spcPct val="90000"/>
              </a:lnSpc>
              <a:spcBef>
                <a:spcPts val="400"/>
              </a:spcBef>
              <a:spcAft>
                <a:spcPts val="0"/>
              </a:spcAft>
              <a:buClr>
                <a:schemeClr val="dk1"/>
              </a:buClr>
              <a:buSzPts val="1600"/>
              <a:buChar char="•"/>
              <a:defRPr/>
            </a:lvl9pPr>
          </a:lstStyle>
          <a:p>
            <a:endParaRPr/>
          </a:p>
        </p:txBody>
      </p:sp>
      <p:sp>
        <p:nvSpPr>
          <p:cNvPr id="53" name="Google Shape;53;p13"/>
          <p:cNvSpPr txBox="1">
            <a:spLocks noGrp="1"/>
          </p:cNvSpPr>
          <p:nvPr>
            <p:ph type="dt" idx="10"/>
          </p:nvPr>
        </p:nvSpPr>
        <p:spPr>
          <a:xfrm>
            <a:off x="628650" y="4767264"/>
            <a:ext cx="2057400" cy="273900"/>
          </a:xfrm>
          <a:prstGeom prst="rect">
            <a:avLst/>
          </a:prstGeom>
          <a:noFill/>
          <a:ln>
            <a:noFill/>
          </a:ln>
        </p:spPr>
        <p:txBody>
          <a:bodyPr spcFirstLastPara="1" wrap="square" lIns="79125" tIns="39550" rIns="79125" bIns="39550" anchor="ctr" anchorCtr="0">
            <a:noAutofit/>
          </a:bodyPr>
          <a:lstStyle>
            <a:lvl1pPr lvl="0" algn="l" rtl="0">
              <a:lnSpc>
                <a:spcPct val="100000"/>
              </a:lnSpc>
              <a:spcBef>
                <a:spcPts val="0"/>
              </a:spcBef>
              <a:spcAft>
                <a:spcPts val="0"/>
              </a:spcAft>
              <a:buSzPts val="1200"/>
              <a:buNone/>
              <a:defRPr sz="1200"/>
            </a:lvl1pPr>
            <a:lvl2pPr lvl="1" algn="l" rtl="0">
              <a:lnSpc>
                <a:spcPct val="100000"/>
              </a:lnSpc>
              <a:spcBef>
                <a:spcPts val="0"/>
              </a:spcBef>
              <a:spcAft>
                <a:spcPts val="0"/>
              </a:spcAft>
              <a:buSzPts val="1200"/>
              <a:buNone/>
              <a:defRPr sz="1200"/>
            </a:lvl2pPr>
            <a:lvl3pPr lvl="2" algn="l" rtl="0">
              <a:lnSpc>
                <a:spcPct val="100000"/>
              </a:lnSpc>
              <a:spcBef>
                <a:spcPts val="0"/>
              </a:spcBef>
              <a:spcAft>
                <a:spcPts val="0"/>
              </a:spcAft>
              <a:buSzPts val="1200"/>
              <a:buNone/>
              <a:defRPr sz="1200"/>
            </a:lvl3pPr>
            <a:lvl4pPr lvl="3" algn="l" rtl="0">
              <a:lnSpc>
                <a:spcPct val="100000"/>
              </a:lnSpc>
              <a:spcBef>
                <a:spcPts val="0"/>
              </a:spcBef>
              <a:spcAft>
                <a:spcPts val="0"/>
              </a:spcAft>
              <a:buSzPts val="1200"/>
              <a:buNone/>
              <a:defRPr sz="1200"/>
            </a:lvl4pPr>
            <a:lvl5pPr lvl="4" algn="l" rtl="0">
              <a:lnSpc>
                <a:spcPct val="100000"/>
              </a:lnSpc>
              <a:spcBef>
                <a:spcPts val="0"/>
              </a:spcBef>
              <a:spcAft>
                <a:spcPts val="0"/>
              </a:spcAft>
              <a:buSzPts val="1200"/>
              <a:buNone/>
              <a:defRPr sz="1200"/>
            </a:lvl5pPr>
            <a:lvl6pPr lvl="5" algn="l" rtl="0">
              <a:lnSpc>
                <a:spcPct val="100000"/>
              </a:lnSpc>
              <a:spcBef>
                <a:spcPts val="0"/>
              </a:spcBef>
              <a:spcAft>
                <a:spcPts val="0"/>
              </a:spcAft>
              <a:buSzPts val="1200"/>
              <a:buNone/>
              <a:defRPr sz="1200"/>
            </a:lvl6pPr>
            <a:lvl7pPr lvl="6" algn="l" rtl="0">
              <a:lnSpc>
                <a:spcPct val="100000"/>
              </a:lnSpc>
              <a:spcBef>
                <a:spcPts val="0"/>
              </a:spcBef>
              <a:spcAft>
                <a:spcPts val="0"/>
              </a:spcAft>
              <a:buSzPts val="1200"/>
              <a:buNone/>
              <a:defRPr sz="1200"/>
            </a:lvl7pPr>
            <a:lvl8pPr lvl="7" algn="l" rtl="0">
              <a:lnSpc>
                <a:spcPct val="100000"/>
              </a:lnSpc>
              <a:spcBef>
                <a:spcPts val="0"/>
              </a:spcBef>
              <a:spcAft>
                <a:spcPts val="0"/>
              </a:spcAft>
              <a:buSzPts val="1200"/>
              <a:buNone/>
              <a:defRPr sz="1200"/>
            </a:lvl8pPr>
            <a:lvl9pPr lvl="8" algn="l" rtl="0">
              <a:lnSpc>
                <a:spcPct val="100000"/>
              </a:lnSpc>
              <a:spcBef>
                <a:spcPts val="0"/>
              </a:spcBef>
              <a:spcAft>
                <a:spcPts val="0"/>
              </a:spcAft>
              <a:buSzPts val="1200"/>
              <a:buNone/>
              <a:defRPr sz="1200"/>
            </a:lvl9pPr>
          </a:lstStyle>
          <a:p>
            <a:endParaRPr/>
          </a:p>
        </p:txBody>
      </p:sp>
      <p:sp>
        <p:nvSpPr>
          <p:cNvPr id="54" name="Google Shape;54;p13"/>
          <p:cNvSpPr txBox="1">
            <a:spLocks noGrp="1"/>
          </p:cNvSpPr>
          <p:nvPr>
            <p:ph type="ftr" idx="11"/>
          </p:nvPr>
        </p:nvSpPr>
        <p:spPr>
          <a:xfrm>
            <a:off x="3028950" y="4767264"/>
            <a:ext cx="3086100" cy="273900"/>
          </a:xfrm>
          <a:prstGeom prst="rect">
            <a:avLst/>
          </a:prstGeom>
          <a:noFill/>
          <a:ln>
            <a:noFill/>
          </a:ln>
        </p:spPr>
        <p:txBody>
          <a:bodyPr spcFirstLastPara="1" wrap="square" lIns="79125" tIns="39550" rIns="79125" bIns="39550" anchor="ctr" anchorCtr="0">
            <a:noAutofit/>
          </a:bodyPr>
          <a:lstStyle>
            <a:lvl1pPr lvl="0" algn="ctr" rtl="0">
              <a:lnSpc>
                <a:spcPct val="100000"/>
              </a:lnSpc>
              <a:spcBef>
                <a:spcPts val="0"/>
              </a:spcBef>
              <a:spcAft>
                <a:spcPts val="0"/>
              </a:spcAft>
              <a:buSzPts val="1200"/>
              <a:buNone/>
              <a:defRPr sz="1200"/>
            </a:lvl1pPr>
            <a:lvl2pPr lvl="1" algn="l" rtl="0">
              <a:lnSpc>
                <a:spcPct val="100000"/>
              </a:lnSpc>
              <a:spcBef>
                <a:spcPts val="0"/>
              </a:spcBef>
              <a:spcAft>
                <a:spcPts val="0"/>
              </a:spcAft>
              <a:buSzPts val="1200"/>
              <a:buNone/>
              <a:defRPr sz="1200"/>
            </a:lvl2pPr>
            <a:lvl3pPr lvl="2" algn="l" rtl="0">
              <a:lnSpc>
                <a:spcPct val="100000"/>
              </a:lnSpc>
              <a:spcBef>
                <a:spcPts val="0"/>
              </a:spcBef>
              <a:spcAft>
                <a:spcPts val="0"/>
              </a:spcAft>
              <a:buSzPts val="1200"/>
              <a:buNone/>
              <a:defRPr sz="1200"/>
            </a:lvl3pPr>
            <a:lvl4pPr lvl="3" algn="l" rtl="0">
              <a:lnSpc>
                <a:spcPct val="100000"/>
              </a:lnSpc>
              <a:spcBef>
                <a:spcPts val="0"/>
              </a:spcBef>
              <a:spcAft>
                <a:spcPts val="0"/>
              </a:spcAft>
              <a:buSzPts val="1200"/>
              <a:buNone/>
              <a:defRPr sz="1200"/>
            </a:lvl4pPr>
            <a:lvl5pPr lvl="4" algn="l" rtl="0">
              <a:lnSpc>
                <a:spcPct val="100000"/>
              </a:lnSpc>
              <a:spcBef>
                <a:spcPts val="0"/>
              </a:spcBef>
              <a:spcAft>
                <a:spcPts val="0"/>
              </a:spcAft>
              <a:buSzPts val="1200"/>
              <a:buNone/>
              <a:defRPr sz="1200"/>
            </a:lvl5pPr>
            <a:lvl6pPr lvl="5" algn="l" rtl="0">
              <a:lnSpc>
                <a:spcPct val="100000"/>
              </a:lnSpc>
              <a:spcBef>
                <a:spcPts val="0"/>
              </a:spcBef>
              <a:spcAft>
                <a:spcPts val="0"/>
              </a:spcAft>
              <a:buSzPts val="1200"/>
              <a:buNone/>
              <a:defRPr sz="1200"/>
            </a:lvl6pPr>
            <a:lvl7pPr lvl="6" algn="l" rtl="0">
              <a:lnSpc>
                <a:spcPct val="100000"/>
              </a:lnSpc>
              <a:spcBef>
                <a:spcPts val="0"/>
              </a:spcBef>
              <a:spcAft>
                <a:spcPts val="0"/>
              </a:spcAft>
              <a:buSzPts val="1200"/>
              <a:buNone/>
              <a:defRPr sz="1200"/>
            </a:lvl7pPr>
            <a:lvl8pPr lvl="7" algn="l" rtl="0">
              <a:lnSpc>
                <a:spcPct val="100000"/>
              </a:lnSpc>
              <a:spcBef>
                <a:spcPts val="0"/>
              </a:spcBef>
              <a:spcAft>
                <a:spcPts val="0"/>
              </a:spcAft>
              <a:buSzPts val="1200"/>
              <a:buNone/>
              <a:defRPr sz="1200"/>
            </a:lvl8pPr>
            <a:lvl9pPr lvl="8" algn="l" rtl="0">
              <a:lnSpc>
                <a:spcPct val="100000"/>
              </a:lnSpc>
              <a:spcBef>
                <a:spcPts val="0"/>
              </a:spcBef>
              <a:spcAft>
                <a:spcPts val="0"/>
              </a:spcAft>
              <a:buSzPts val="1200"/>
              <a:buNone/>
              <a:defRPr sz="1200"/>
            </a:lvl9pPr>
          </a:lstStyle>
          <a:p>
            <a:endParaRPr/>
          </a:p>
        </p:txBody>
      </p:sp>
      <p:sp>
        <p:nvSpPr>
          <p:cNvPr id="55" name="Google Shape;55;p13"/>
          <p:cNvSpPr txBox="1">
            <a:spLocks noGrp="1"/>
          </p:cNvSpPr>
          <p:nvPr>
            <p:ph type="sldNum" idx="12"/>
          </p:nvPr>
        </p:nvSpPr>
        <p:spPr>
          <a:xfrm>
            <a:off x="6457951" y="4767264"/>
            <a:ext cx="2057400" cy="273900"/>
          </a:xfrm>
          <a:prstGeom prst="rect">
            <a:avLst/>
          </a:prstGeom>
          <a:noFill/>
          <a:ln>
            <a:noFill/>
          </a:ln>
        </p:spPr>
        <p:txBody>
          <a:bodyPr spcFirstLastPara="1" wrap="square" lIns="79125" tIns="39550" rIns="79125" bIns="39550"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61" name="Google Shape;61;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
        <p:nvSpPr>
          <p:cNvPr id="62" name="Google Shape;62;p14"/>
          <p:cNvSpPr/>
          <p:nvPr/>
        </p:nvSpPr>
        <p:spPr>
          <a:xfrm>
            <a:off x="-95100" y="225425"/>
            <a:ext cx="9239100" cy="5143500"/>
          </a:xfrm>
          <a:prstGeom prst="rect">
            <a:avLst/>
          </a:prstGeom>
          <a:solidFill>
            <a:srgbClr val="00A8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4900" b="1">
              <a:solidFill>
                <a:srgbClr val="FFFFFF"/>
              </a:solidFill>
            </a:endParaRPr>
          </a:p>
        </p:txBody>
      </p:sp>
      <p:sp>
        <p:nvSpPr>
          <p:cNvPr id="63" name="Google Shape;63;p14"/>
          <p:cNvSpPr/>
          <p:nvPr/>
        </p:nvSpPr>
        <p:spPr>
          <a:xfrm>
            <a:off x="1033050" y="1758325"/>
            <a:ext cx="6982500" cy="1075800"/>
          </a:xfrm>
          <a:prstGeom prst="rect">
            <a:avLst/>
          </a:prstGeom>
          <a:solidFill>
            <a:srgbClr val="00A85F"/>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800"/>
              <a:buFont typeface="Arial"/>
              <a:buNone/>
            </a:pPr>
            <a:r>
              <a:rPr lang="ja" sz="4300" b="1" dirty="0">
                <a:solidFill>
                  <a:schemeClr val="lt1"/>
                </a:solidFill>
                <a:latin typeface="Noto Sans JP Regular" panose="020B0500000000000000" pitchFamily="34" charset="-128"/>
                <a:ea typeface="Noto Sans JP Regular" panose="020B0500000000000000" pitchFamily="34" charset="-128"/>
              </a:rPr>
              <a:t>HRBrain 社内説明会</a:t>
            </a:r>
            <a:endParaRPr sz="700" dirty="0">
              <a:latin typeface="Noto Sans JP Regular" panose="020B0500000000000000" pitchFamily="34" charset="-128"/>
              <a:ea typeface="Noto Sans JP Regular" panose="020B0500000000000000" pitchFamily="34" charset="-128"/>
            </a:endParaRPr>
          </a:p>
        </p:txBody>
      </p:sp>
      <p:sp>
        <p:nvSpPr>
          <p:cNvPr id="64" name="Google Shape;64;p14"/>
          <p:cNvSpPr/>
          <p:nvPr/>
        </p:nvSpPr>
        <p:spPr>
          <a:xfrm>
            <a:off x="5029200" y="4294875"/>
            <a:ext cx="3801300" cy="792600"/>
          </a:xfrm>
          <a:prstGeom prst="rect">
            <a:avLst/>
          </a:prstGeom>
          <a:solidFill>
            <a:srgbClr val="00A85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500" b="1">
              <a:solidFill>
                <a:schemeClr val="lt1"/>
              </a:solidFill>
            </a:endParaRPr>
          </a:p>
          <a:p>
            <a:pPr marL="0" lvl="0" indent="0" algn="ctr" rtl="0">
              <a:spcBef>
                <a:spcPts val="0"/>
              </a:spcBef>
              <a:spcAft>
                <a:spcPts val="0"/>
              </a:spcAft>
              <a:buNone/>
            </a:pPr>
            <a:endParaRPr sz="5000" b="1">
              <a:solidFill>
                <a:schemeClr val="lt1"/>
              </a:solidFill>
            </a:endParaRPr>
          </a:p>
          <a:p>
            <a:pPr marL="0" lvl="0" indent="0" algn="l" rtl="0">
              <a:spcBef>
                <a:spcPts val="0"/>
              </a:spcBef>
              <a:spcAft>
                <a:spcPts val="0"/>
              </a:spcAft>
              <a:buNone/>
            </a:pPr>
            <a:endParaRPr/>
          </a:p>
        </p:txBody>
      </p:sp>
      <p:sp>
        <p:nvSpPr>
          <p:cNvPr id="65" name="Google Shape;65;p14"/>
          <p:cNvSpPr/>
          <p:nvPr/>
        </p:nvSpPr>
        <p:spPr>
          <a:xfrm>
            <a:off x="4667250" y="3380475"/>
            <a:ext cx="4163100" cy="792600"/>
          </a:xfrm>
          <a:prstGeom prst="rect">
            <a:avLst/>
          </a:prstGeom>
          <a:solidFill>
            <a:srgbClr val="00A85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2700" b="1" dirty="0">
                <a:solidFill>
                  <a:schemeClr val="lt1"/>
                </a:solidFill>
                <a:latin typeface="Noto Sans JP Regular" panose="020B0500000000000000" pitchFamily="34" charset="-128"/>
                <a:ea typeface="Noto Sans JP Regular" panose="020B0500000000000000" pitchFamily="34" charset="-128"/>
              </a:rPr>
              <a:t>株式会社〇〇〇〇</a:t>
            </a:r>
            <a:endParaRPr sz="600" dirty="0">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3"/>
          <p:cNvSpPr txBox="1">
            <a:spLocks noGrp="1"/>
          </p:cNvSpPr>
          <p:nvPr>
            <p:ph type="title"/>
          </p:nvPr>
        </p:nvSpPr>
        <p:spPr>
          <a:xfrm>
            <a:off x="628650" y="273845"/>
            <a:ext cx="7886700" cy="994200"/>
          </a:xfrm>
          <a:prstGeom prst="rect">
            <a:avLst/>
          </a:prstGeom>
        </p:spPr>
        <p:txBody>
          <a:bodyPr spcFirstLastPara="1" wrap="square" lIns="79125" tIns="39550" rIns="79125" bIns="39550" anchor="ctr" anchorCtr="0">
            <a:normAutofit/>
          </a:bodyPr>
          <a:lstStyle/>
          <a:p>
            <a:pPr marL="0" lvl="0" indent="0" algn="l" rtl="0">
              <a:spcBef>
                <a:spcPts val="0"/>
              </a:spcBef>
              <a:spcAft>
                <a:spcPts val="0"/>
              </a:spcAft>
              <a:buNone/>
            </a:pPr>
            <a:endParaRPr/>
          </a:p>
        </p:txBody>
      </p:sp>
      <p:sp>
        <p:nvSpPr>
          <p:cNvPr id="200" name="Google Shape;200;p23"/>
          <p:cNvSpPr txBox="1">
            <a:spLocks noGrp="1"/>
          </p:cNvSpPr>
          <p:nvPr>
            <p:ph type="body" idx="1"/>
          </p:nvPr>
        </p:nvSpPr>
        <p:spPr>
          <a:xfrm>
            <a:off x="628650" y="1369219"/>
            <a:ext cx="7886700" cy="3263400"/>
          </a:xfrm>
          <a:prstGeom prst="rect">
            <a:avLst/>
          </a:prstGeom>
        </p:spPr>
        <p:txBody>
          <a:bodyPr spcFirstLastPara="1" wrap="square" lIns="79125" tIns="39550" rIns="79125" bIns="39550" anchor="t" anchorCtr="0">
            <a:normAutofit/>
          </a:bodyPr>
          <a:lstStyle/>
          <a:p>
            <a:pPr marL="0" lvl="0" indent="0" algn="l" rtl="0">
              <a:spcBef>
                <a:spcPts val="900"/>
              </a:spcBef>
              <a:spcAft>
                <a:spcPts val="0"/>
              </a:spcAft>
              <a:buNone/>
            </a:pPr>
            <a:endParaRPr/>
          </a:p>
        </p:txBody>
      </p:sp>
      <p:sp>
        <p:nvSpPr>
          <p:cNvPr id="201" name="Google Shape;201;p23"/>
          <p:cNvSpPr/>
          <p:nvPr/>
        </p:nvSpPr>
        <p:spPr>
          <a:xfrm>
            <a:off x="0" y="0"/>
            <a:ext cx="9144000" cy="5143500"/>
          </a:xfrm>
          <a:prstGeom prst="rect">
            <a:avLst/>
          </a:prstGeom>
          <a:solidFill>
            <a:srgbClr val="00A85F"/>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202" name="Google Shape;202;p23"/>
          <p:cNvSpPr/>
          <p:nvPr/>
        </p:nvSpPr>
        <p:spPr>
          <a:xfrm>
            <a:off x="1219650" y="1881450"/>
            <a:ext cx="6704700" cy="13806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3000" b="1" dirty="0">
                <a:solidFill>
                  <a:schemeClr val="lt1"/>
                </a:solidFill>
              </a:rPr>
              <a:t>2.目標管理について</a:t>
            </a:r>
            <a:endParaRPr sz="3000" b="1"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pSp>
        <p:nvGrpSpPr>
          <p:cNvPr id="207" name="Google Shape;207;p24"/>
          <p:cNvGrpSpPr/>
          <p:nvPr/>
        </p:nvGrpSpPr>
        <p:grpSpPr>
          <a:xfrm>
            <a:off x="117235" y="4819086"/>
            <a:ext cx="8911437" cy="187927"/>
            <a:chOff x="127001" y="6376204"/>
            <a:chExt cx="9653815" cy="291540"/>
          </a:xfrm>
        </p:grpSpPr>
        <p:sp>
          <p:nvSpPr>
            <p:cNvPr id="208" name="Google Shape;208;p24"/>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209" name="Google Shape;209;p24"/>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210" name="Google Shape;210;p24"/>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211" name="Google Shape;211;p24"/>
          <p:cNvGrpSpPr/>
          <p:nvPr/>
        </p:nvGrpSpPr>
        <p:grpSpPr>
          <a:xfrm>
            <a:off x="86401" y="178200"/>
            <a:ext cx="8942163" cy="385462"/>
            <a:chOff x="93599" y="237600"/>
            <a:chExt cx="9687101" cy="513949"/>
          </a:xfrm>
        </p:grpSpPr>
        <p:sp>
          <p:nvSpPr>
            <p:cNvPr id="212" name="Google Shape;212;p24"/>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目標管理とは</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213" name="Google Shape;213;p24"/>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214" name="Google Shape;214;p24"/>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215" name="Google Shape;215;p24"/>
          <p:cNvSpPr/>
          <p:nvPr/>
        </p:nvSpPr>
        <p:spPr>
          <a:xfrm>
            <a:off x="1434950" y="776750"/>
            <a:ext cx="6276000" cy="5049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latin typeface="Noto Sans JP Regular" panose="020B0500000000000000" pitchFamily="34" charset="-128"/>
                <a:ea typeface="Noto Sans JP Regular" panose="020B0500000000000000" pitchFamily="34" charset="-128"/>
              </a:rPr>
              <a:t> </a:t>
            </a:r>
            <a:r>
              <a:rPr lang="ja" sz="1600" b="1">
                <a:latin typeface="Noto Sans JP Regular" panose="020B0500000000000000" pitchFamily="34" charset="-128"/>
                <a:ea typeface="Noto Sans JP Regular" panose="020B0500000000000000" pitchFamily="34" charset="-128"/>
              </a:rPr>
              <a:t>全社員に紐づく部署目標から</a:t>
            </a:r>
            <a:endParaRPr sz="1600" b="1">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600" b="1">
                <a:solidFill>
                  <a:srgbClr val="00B050"/>
                </a:solidFill>
                <a:latin typeface="Noto Sans JP Regular" panose="020B0500000000000000" pitchFamily="34" charset="-128"/>
                <a:ea typeface="Noto Sans JP Regular" panose="020B0500000000000000" pitchFamily="34" charset="-128"/>
              </a:rPr>
              <a:t>個人目標</a:t>
            </a:r>
            <a:r>
              <a:rPr lang="ja" sz="1600" b="1">
                <a:latin typeface="Noto Sans JP Regular" panose="020B0500000000000000" pitchFamily="34" charset="-128"/>
                <a:ea typeface="Noto Sans JP Regular" panose="020B0500000000000000" pitchFamily="34" charset="-128"/>
              </a:rPr>
              <a:t>を</a:t>
            </a:r>
            <a:r>
              <a:rPr lang="ja" sz="1600" b="1">
                <a:solidFill>
                  <a:srgbClr val="00B050"/>
                </a:solidFill>
                <a:latin typeface="Noto Sans JP Regular" panose="020B0500000000000000" pitchFamily="34" charset="-128"/>
                <a:ea typeface="Noto Sans JP Regular" panose="020B0500000000000000" pitchFamily="34" charset="-128"/>
              </a:rPr>
              <a:t>各社員が設定</a:t>
            </a:r>
            <a:r>
              <a:rPr lang="ja" sz="1600" b="1">
                <a:latin typeface="Noto Sans JP Regular" panose="020B0500000000000000" pitchFamily="34" charset="-128"/>
                <a:ea typeface="Noto Sans JP Regular" panose="020B0500000000000000" pitchFamily="34" charset="-128"/>
              </a:rPr>
              <a:t>し、目標達成度合いを評価する</a:t>
            </a:r>
            <a:endParaRPr sz="1600" b="1">
              <a:latin typeface="Noto Sans JP Regular" panose="020B0500000000000000" pitchFamily="34" charset="-128"/>
              <a:ea typeface="Noto Sans JP Regular" panose="020B0500000000000000" pitchFamily="34" charset="-128"/>
            </a:endParaRPr>
          </a:p>
        </p:txBody>
      </p:sp>
      <p:sp>
        <p:nvSpPr>
          <p:cNvPr id="216" name="Google Shape;216;p24"/>
          <p:cNvSpPr/>
          <p:nvPr/>
        </p:nvSpPr>
        <p:spPr>
          <a:xfrm>
            <a:off x="2242727"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4"/>
          <p:cNvSpPr/>
          <p:nvPr/>
        </p:nvSpPr>
        <p:spPr>
          <a:xfrm>
            <a:off x="2242736"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4"/>
          <p:cNvSpPr/>
          <p:nvPr/>
        </p:nvSpPr>
        <p:spPr>
          <a:xfrm>
            <a:off x="2520404"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4"/>
          <p:cNvSpPr/>
          <p:nvPr/>
        </p:nvSpPr>
        <p:spPr>
          <a:xfrm>
            <a:off x="2520409"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4"/>
          <p:cNvSpPr/>
          <p:nvPr/>
        </p:nvSpPr>
        <p:spPr>
          <a:xfrm>
            <a:off x="2798081"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4"/>
          <p:cNvSpPr/>
          <p:nvPr/>
        </p:nvSpPr>
        <p:spPr>
          <a:xfrm>
            <a:off x="2798081"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4"/>
          <p:cNvSpPr/>
          <p:nvPr/>
        </p:nvSpPr>
        <p:spPr>
          <a:xfrm>
            <a:off x="1965050"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4"/>
          <p:cNvSpPr/>
          <p:nvPr/>
        </p:nvSpPr>
        <p:spPr>
          <a:xfrm>
            <a:off x="1965050"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4" name="Google Shape;224;p24"/>
          <p:cNvCxnSpPr/>
          <p:nvPr/>
        </p:nvCxnSpPr>
        <p:spPr>
          <a:xfrm rot="10800000">
            <a:off x="2055878"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25" name="Google Shape;225;p24"/>
          <p:cNvCxnSpPr/>
          <p:nvPr/>
        </p:nvCxnSpPr>
        <p:spPr>
          <a:xfrm rot="10800000">
            <a:off x="2333564"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26" name="Google Shape;226;p24"/>
          <p:cNvCxnSpPr/>
          <p:nvPr/>
        </p:nvCxnSpPr>
        <p:spPr>
          <a:xfrm rot="10800000">
            <a:off x="2611222"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27" name="Google Shape;227;p24"/>
          <p:cNvCxnSpPr/>
          <p:nvPr/>
        </p:nvCxnSpPr>
        <p:spPr>
          <a:xfrm rot="10800000">
            <a:off x="2888908"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28" name="Google Shape;228;p24"/>
          <p:cNvCxnSpPr/>
          <p:nvPr/>
        </p:nvCxnSpPr>
        <p:spPr>
          <a:xfrm>
            <a:off x="2060444" y="3247018"/>
            <a:ext cx="826500" cy="0"/>
          </a:xfrm>
          <a:prstGeom prst="straightConnector1">
            <a:avLst/>
          </a:prstGeom>
          <a:noFill/>
          <a:ln w="9525" cap="flat" cmpd="sng">
            <a:solidFill>
              <a:schemeClr val="dk2"/>
            </a:solidFill>
            <a:prstDash val="solid"/>
            <a:round/>
            <a:headEnd type="none" w="med" len="med"/>
            <a:tailEnd type="none" w="med" len="med"/>
          </a:ln>
        </p:spPr>
      </p:cxnSp>
      <p:cxnSp>
        <p:nvCxnSpPr>
          <p:cNvPr id="229" name="Google Shape;229;p24"/>
          <p:cNvCxnSpPr/>
          <p:nvPr/>
        </p:nvCxnSpPr>
        <p:spPr>
          <a:xfrm rot="10800000">
            <a:off x="2473569" y="2883702"/>
            <a:ext cx="0" cy="363300"/>
          </a:xfrm>
          <a:prstGeom prst="straightConnector1">
            <a:avLst/>
          </a:prstGeom>
          <a:noFill/>
          <a:ln w="9525" cap="flat" cmpd="sng">
            <a:solidFill>
              <a:schemeClr val="dk2"/>
            </a:solidFill>
            <a:prstDash val="solid"/>
            <a:round/>
            <a:headEnd type="none" w="med" len="med"/>
            <a:tailEnd type="none" w="med" len="med"/>
          </a:ln>
        </p:spPr>
      </p:cxnSp>
      <p:sp>
        <p:nvSpPr>
          <p:cNvPr id="230" name="Google Shape;230;p24"/>
          <p:cNvSpPr/>
          <p:nvPr/>
        </p:nvSpPr>
        <p:spPr>
          <a:xfrm>
            <a:off x="1966296" y="2475322"/>
            <a:ext cx="1014600" cy="393600"/>
          </a:xfrm>
          <a:prstGeom prst="rect">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dk1"/>
                </a:solidFill>
                <a:latin typeface="Noto Sans JP Regular" panose="020B0500000000000000" pitchFamily="34" charset="-128"/>
                <a:ea typeface="Noto Sans JP Regular" panose="020B0500000000000000" pitchFamily="34" charset="-128"/>
              </a:rPr>
              <a:t>部署目標</a:t>
            </a:r>
            <a:endParaRPr sz="1200" b="1">
              <a:solidFill>
                <a:schemeClr val="dk1"/>
              </a:solidFill>
              <a:latin typeface="Noto Sans JP Regular" panose="020B0500000000000000" pitchFamily="34" charset="-128"/>
              <a:ea typeface="Noto Sans JP Regular" panose="020B0500000000000000" pitchFamily="34" charset="-128"/>
            </a:endParaRPr>
          </a:p>
        </p:txBody>
      </p:sp>
      <p:sp>
        <p:nvSpPr>
          <p:cNvPr id="231" name="Google Shape;231;p24"/>
          <p:cNvSpPr/>
          <p:nvPr/>
        </p:nvSpPr>
        <p:spPr>
          <a:xfrm>
            <a:off x="3631102"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4"/>
          <p:cNvSpPr/>
          <p:nvPr/>
        </p:nvSpPr>
        <p:spPr>
          <a:xfrm>
            <a:off x="3631111"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4"/>
          <p:cNvSpPr/>
          <p:nvPr/>
        </p:nvSpPr>
        <p:spPr>
          <a:xfrm>
            <a:off x="3908779"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4"/>
          <p:cNvSpPr/>
          <p:nvPr/>
        </p:nvSpPr>
        <p:spPr>
          <a:xfrm>
            <a:off x="3908783"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4"/>
          <p:cNvSpPr/>
          <p:nvPr/>
        </p:nvSpPr>
        <p:spPr>
          <a:xfrm>
            <a:off x="4186456"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4"/>
          <p:cNvSpPr/>
          <p:nvPr/>
        </p:nvSpPr>
        <p:spPr>
          <a:xfrm>
            <a:off x="4186456"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4"/>
          <p:cNvSpPr/>
          <p:nvPr/>
        </p:nvSpPr>
        <p:spPr>
          <a:xfrm>
            <a:off x="3353425"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4"/>
          <p:cNvSpPr/>
          <p:nvPr/>
        </p:nvSpPr>
        <p:spPr>
          <a:xfrm>
            <a:off x="3353425"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9" name="Google Shape;239;p24"/>
          <p:cNvCxnSpPr/>
          <p:nvPr/>
        </p:nvCxnSpPr>
        <p:spPr>
          <a:xfrm rot="10800000">
            <a:off x="3444253"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40" name="Google Shape;240;p24"/>
          <p:cNvCxnSpPr/>
          <p:nvPr/>
        </p:nvCxnSpPr>
        <p:spPr>
          <a:xfrm rot="10800000">
            <a:off x="3721939"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41" name="Google Shape;241;p24"/>
          <p:cNvCxnSpPr/>
          <p:nvPr/>
        </p:nvCxnSpPr>
        <p:spPr>
          <a:xfrm rot="10800000">
            <a:off x="3999597"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42" name="Google Shape;242;p24"/>
          <p:cNvCxnSpPr/>
          <p:nvPr/>
        </p:nvCxnSpPr>
        <p:spPr>
          <a:xfrm rot="10800000">
            <a:off x="4277283"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43" name="Google Shape;243;p24"/>
          <p:cNvCxnSpPr/>
          <p:nvPr/>
        </p:nvCxnSpPr>
        <p:spPr>
          <a:xfrm>
            <a:off x="3448819" y="3247018"/>
            <a:ext cx="826500" cy="0"/>
          </a:xfrm>
          <a:prstGeom prst="straightConnector1">
            <a:avLst/>
          </a:prstGeom>
          <a:noFill/>
          <a:ln w="9525" cap="flat" cmpd="sng">
            <a:solidFill>
              <a:schemeClr val="dk2"/>
            </a:solidFill>
            <a:prstDash val="solid"/>
            <a:round/>
            <a:headEnd type="none" w="med" len="med"/>
            <a:tailEnd type="none" w="med" len="med"/>
          </a:ln>
        </p:spPr>
      </p:cxnSp>
      <p:cxnSp>
        <p:nvCxnSpPr>
          <p:cNvPr id="244" name="Google Shape;244;p24"/>
          <p:cNvCxnSpPr/>
          <p:nvPr/>
        </p:nvCxnSpPr>
        <p:spPr>
          <a:xfrm rot="10800000">
            <a:off x="3861944" y="2883702"/>
            <a:ext cx="0" cy="363300"/>
          </a:xfrm>
          <a:prstGeom prst="straightConnector1">
            <a:avLst/>
          </a:prstGeom>
          <a:noFill/>
          <a:ln w="9525" cap="flat" cmpd="sng">
            <a:solidFill>
              <a:schemeClr val="dk2"/>
            </a:solidFill>
            <a:prstDash val="solid"/>
            <a:round/>
            <a:headEnd type="none" w="med" len="med"/>
            <a:tailEnd type="none" w="med" len="med"/>
          </a:ln>
        </p:spPr>
      </p:cxnSp>
      <p:sp>
        <p:nvSpPr>
          <p:cNvPr id="245" name="Google Shape;245;p24"/>
          <p:cNvSpPr/>
          <p:nvPr/>
        </p:nvSpPr>
        <p:spPr>
          <a:xfrm>
            <a:off x="3354670" y="2475322"/>
            <a:ext cx="1014600" cy="393600"/>
          </a:xfrm>
          <a:prstGeom prst="rect">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dk1"/>
                </a:solidFill>
                <a:latin typeface="Noto Sans JP Regular" panose="020B0500000000000000" pitchFamily="34" charset="-128"/>
                <a:ea typeface="Noto Sans JP Regular" panose="020B0500000000000000" pitchFamily="34" charset="-128"/>
              </a:rPr>
              <a:t>部署目標</a:t>
            </a:r>
            <a:endParaRPr sz="1200" b="1">
              <a:solidFill>
                <a:schemeClr val="dk1"/>
              </a:solidFill>
              <a:latin typeface="Noto Sans JP Regular" panose="020B0500000000000000" pitchFamily="34" charset="-128"/>
              <a:ea typeface="Noto Sans JP Regular" panose="020B0500000000000000" pitchFamily="34" charset="-128"/>
            </a:endParaRPr>
          </a:p>
        </p:txBody>
      </p:sp>
      <p:sp>
        <p:nvSpPr>
          <p:cNvPr id="246" name="Google Shape;246;p24"/>
          <p:cNvSpPr/>
          <p:nvPr/>
        </p:nvSpPr>
        <p:spPr>
          <a:xfrm>
            <a:off x="5020791"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4"/>
          <p:cNvSpPr/>
          <p:nvPr/>
        </p:nvSpPr>
        <p:spPr>
          <a:xfrm>
            <a:off x="5020800"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4"/>
          <p:cNvSpPr/>
          <p:nvPr/>
        </p:nvSpPr>
        <p:spPr>
          <a:xfrm>
            <a:off x="5298468"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4"/>
          <p:cNvSpPr/>
          <p:nvPr/>
        </p:nvSpPr>
        <p:spPr>
          <a:xfrm>
            <a:off x="5298473"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4"/>
          <p:cNvSpPr/>
          <p:nvPr/>
        </p:nvSpPr>
        <p:spPr>
          <a:xfrm>
            <a:off x="5576145"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4"/>
          <p:cNvSpPr/>
          <p:nvPr/>
        </p:nvSpPr>
        <p:spPr>
          <a:xfrm>
            <a:off x="5576145"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4"/>
          <p:cNvSpPr/>
          <p:nvPr/>
        </p:nvSpPr>
        <p:spPr>
          <a:xfrm>
            <a:off x="4743114"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4"/>
          <p:cNvSpPr/>
          <p:nvPr/>
        </p:nvSpPr>
        <p:spPr>
          <a:xfrm>
            <a:off x="4743114"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4" name="Google Shape;254;p24"/>
          <p:cNvCxnSpPr/>
          <p:nvPr/>
        </p:nvCxnSpPr>
        <p:spPr>
          <a:xfrm rot="10800000">
            <a:off x="4833942"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55" name="Google Shape;255;p24"/>
          <p:cNvCxnSpPr/>
          <p:nvPr/>
        </p:nvCxnSpPr>
        <p:spPr>
          <a:xfrm rot="10800000">
            <a:off x="5111628"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56" name="Google Shape;256;p24"/>
          <p:cNvCxnSpPr/>
          <p:nvPr/>
        </p:nvCxnSpPr>
        <p:spPr>
          <a:xfrm rot="10800000">
            <a:off x="5389287"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57" name="Google Shape;257;p24"/>
          <p:cNvCxnSpPr/>
          <p:nvPr/>
        </p:nvCxnSpPr>
        <p:spPr>
          <a:xfrm rot="10800000">
            <a:off x="5666973"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58" name="Google Shape;258;p24"/>
          <p:cNvCxnSpPr/>
          <p:nvPr/>
        </p:nvCxnSpPr>
        <p:spPr>
          <a:xfrm>
            <a:off x="4838508" y="3247018"/>
            <a:ext cx="826500" cy="0"/>
          </a:xfrm>
          <a:prstGeom prst="straightConnector1">
            <a:avLst/>
          </a:prstGeom>
          <a:noFill/>
          <a:ln w="9525" cap="flat" cmpd="sng">
            <a:solidFill>
              <a:schemeClr val="dk2"/>
            </a:solidFill>
            <a:prstDash val="solid"/>
            <a:round/>
            <a:headEnd type="none" w="med" len="med"/>
            <a:tailEnd type="none" w="med" len="med"/>
          </a:ln>
        </p:spPr>
      </p:cxnSp>
      <p:cxnSp>
        <p:nvCxnSpPr>
          <p:cNvPr id="259" name="Google Shape;259;p24"/>
          <p:cNvCxnSpPr/>
          <p:nvPr/>
        </p:nvCxnSpPr>
        <p:spPr>
          <a:xfrm rot="10800000">
            <a:off x="5251634" y="2883702"/>
            <a:ext cx="0" cy="363300"/>
          </a:xfrm>
          <a:prstGeom prst="straightConnector1">
            <a:avLst/>
          </a:prstGeom>
          <a:noFill/>
          <a:ln w="9525" cap="flat" cmpd="sng">
            <a:solidFill>
              <a:schemeClr val="dk2"/>
            </a:solidFill>
            <a:prstDash val="solid"/>
            <a:round/>
            <a:headEnd type="none" w="med" len="med"/>
            <a:tailEnd type="none" w="med" len="med"/>
          </a:ln>
        </p:spPr>
      </p:cxnSp>
      <p:sp>
        <p:nvSpPr>
          <p:cNvPr id="260" name="Google Shape;260;p24"/>
          <p:cNvSpPr/>
          <p:nvPr/>
        </p:nvSpPr>
        <p:spPr>
          <a:xfrm>
            <a:off x="4744360" y="2475322"/>
            <a:ext cx="1014600" cy="393600"/>
          </a:xfrm>
          <a:prstGeom prst="rect">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dk1"/>
                </a:solidFill>
                <a:latin typeface="Noto Sans JP Regular" panose="020B0500000000000000" pitchFamily="34" charset="-128"/>
                <a:ea typeface="Noto Sans JP Regular" panose="020B0500000000000000" pitchFamily="34" charset="-128"/>
              </a:rPr>
              <a:t>部署目標</a:t>
            </a:r>
            <a:endParaRPr sz="1200" b="1">
              <a:solidFill>
                <a:schemeClr val="dk1"/>
              </a:solidFill>
              <a:latin typeface="Noto Sans JP Regular" panose="020B0500000000000000" pitchFamily="34" charset="-128"/>
              <a:ea typeface="Noto Sans JP Regular" panose="020B0500000000000000" pitchFamily="34" charset="-128"/>
            </a:endParaRPr>
          </a:p>
        </p:txBody>
      </p:sp>
      <p:sp>
        <p:nvSpPr>
          <p:cNvPr id="261" name="Google Shape;261;p24"/>
          <p:cNvSpPr/>
          <p:nvPr/>
        </p:nvSpPr>
        <p:spPr>
          <a:xfrm>
            <a:off x="6411754"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4"/>
          <p:cNvSpPr/>
          <p:nvPr/>
        </p:nvSpPr>
        <p:spPr>
          <a:xfrm>
            <a:off x="6411763"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4"/>
          <p:cNvSpPr/>
          <p:nvPr/>
        </p:nvSpPr>
        <p:spPr>
          <a:xfrm>
            <a:off x="6689430"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4"/>
          <p:cNvSpPr/>
          <p:nvPr/>
        </p:nvSpPr>
        <p:spPr>
          <a:xfrm>
            <a:off x="6689435"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4"/>
          <p:cNvSpPr/>
          <p:nvPr/>
        </p:nvSpPr>
        <p:spPr>
          <a:xfrm>
            <a:off x="6967107"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4"/>
          <p:cNvSpPr/>
          <p:nvPr/>
        </p:nvSpPr>
        <p:spPr>
          <a:xfrm>
            <a:off x="6967107"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4"/>
          <p:cNvSpPr/>
          <p:nvPr/>
        </p:nvSpPr>
        <p:spPr>
          <a:xfrm>
            <a:off x="6134077" y="3519674"/>
            <a:ext cx="181800" cy="211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4"/>
          <p:cNvSpPr/>
          <p:nvPr/>
        </p:nvSpPr>
        <p:spPr>
          <a:xfrm>
            <a:off x="6134077" y="3731668"/>
            <a:ext cx="181800" cy="393300"/>
          </a:xfrm>
          <a:prstGeom prst="trapezoid">
            <a:avLst>
              <a:gd name="adj" fmla="val 25000"/>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9" name="Google Shape;269;p24"/>
          <p:cNvCxnSpPr/>
          <p:nvPr/>
        </p:nvCxnSpPr>
        <p:spPr>
          <a:xfrm rot="10800000">
            <a:off x="6224905"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70" name="Google Shape;270;p24"/>
          <p:cNvCxnSpPr/>
          <p:nvPr/>
        </p:nvCxnSpPr>
        <p:spPr>
          <a:xfrm rot="10800000">
            <a:off x="6502591"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71" name="Google Shape;271;p24"/>
          <p:cNvCxnSpPr/>
          <p:nvPr/>
        </p:nvCxnSpPr>
        <p:spPr>
          <a:xfrm rot="10800000">
            <a:off x="6780249"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72" name="Google Shape;272;p24"/>
          <p:cNvCxnSpPr/>
          <p:nvPr/>
        </p:nvCxnSpPr>
        <p:spPr>
          <a:xfrm rot="10800000">
            <a:off x="7057935" y="3247244"/>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73" name="Google Shape;273;p24"/>
          <p:cNvCxnSpPr/>
          <p:nvPr/>
        </p:nvCxnSpPr>
        <p:spPr>
          <a:xfrm>
            <a:off x="6229471" y="3247018"/>
            <a:ext cx="826500" cy="0"/>
          </a:xfrm>
          <a:prstGeom prst="straightConnector1">
            <a:avLst/>
          </a:prstGeom>
          <a:noFill/>
          <a:ln w="9525" cap="flat" cmpd="sng">
            <a:solidFill>
              <a:schemeClr val="dk2"/>
            </a:solidFill>
            <a:prstDash val="solid"/>
            <a:round/>
            <a:headEnd type="none" w="med" len="med"/>
            <a:tailEnd type="none" w="med" len="med"/>
          </a:ln>
        </p:spPr>
      </p:cxnSp>
      <p:cxnSp>
        <p:nvCxnSpPr>
          <p:cNvPr id="274" name="Google Shape;274;p24"/>
          <p:cNvCxnSpPr/>
          <p:nvPr/>
        </p:nvCxnSpPr>
        <p:spPr>
          <a:xfrm rot="10800000">
            <a:off x="6642596" y="2883702"/>
            <a:ext cx="0" cy="363300"/>
          </a:xfrm>
          <a:prstGeom prst="straightConnector1">
            <a:avLst/>
          </a:prstGeom>
          <a:noFill/>
          <a:ln w="9525" cap="flat" cmpd="sng">
            <a:solidFill>
              <a:schemeClr val="dk2"/>
            </a:solidFill>
            <a:prstDash val="solid"/>
            <a:round/>
            <a:headEnd type="none" w="med" len="med"/>
            <a:tailEnd type="none" w="med" len="med"/>
          </a:ln>
        </p:spPr>
      </p:cxnSp>
      <p:sp>
        <p:nvSpPr>
          <p:cNvPr id="275" name="Google Shape;275;p24"/>
          <p:cNvSpPr/>
          <p:nvPr/>
        </p:nvSpPr>
        <p:spPr>
          <a:xfrm>
            <a:off x="6135322" y="2475322"/>
            <a:ext cx="1014600" cy="393600"/>
          </a:xfrm>
          <a:prstGeom prst="rect">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dk1"/>
                </a:solidFill>
                <a:latin typeface="Noto Sans JP Regular" panose="020B0500000000000000" pitchFamily="34" charset="-128"/>
                <a:ea typeface="Noto Sans JP Regular" panose="020B0500000000000000" pitchFamily="34" charset="-128"/>
              </a:rPr>
              <a:t>部署目標</a:t>
            </a:r>
            <a:endParaRPr sz="1200" b="1">
              <a:solidFill>
                <a:schemeClr val="dk1"/>
              </a:solidFill>
              <a:latin typeface="Noto Sans JP Regular" panose="020B0500000000000000" pitchFamily="34" charset="-128"/>
              <a:ea typeface="Noto Sans JP Regular" panose="020B0500000000000000" pitchFamily="34" charset="-128"/>
            </a:endParaRPr>
          </a:p>
        </p:txBody>
      </p:sp>
      <p:sp>
        <p:nvSpPr>
          <p:cNvPr id="276" name="Google Shape;276;p24"/>
          <p:cNvSpPr/>
          <p:nvPr/>
        </p:nvSpPr>
        <p:spPr>
          <a:xfrm>
            <a:off x="1966296" y="4163274"/>
            <a:ext cx="1014600" cy="3936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latin typeface="Noto Sans JP Regular" panose="020B0500000000000000" pitchFamily="34" charset="-128"/>
                <a:ea typeface="Noto Sans JP Regular" panose="020B0500000000000000" pitchFamily="34" charset="-128"/>
              </a:rPr>
              <a:t>個人目標</a:t>
            </a:r>
            <a:endParaRPr sz="1200" b="1">
              <a:latin typeface="Noto Sans JP Regular" panose="020B0500000000000000" pitchFamily="34" charset="-128"/>
              <a:ea typeface="Noto Sans JP Regular" panose="020B0500000000000000" pitchFamily="34" charset="-128"/>
            </a:endParaRPr>
          </a:p>
        </p:txBody>
      </p:sp>
      <p:sp>
        <p:nvSpPr>
          <p:cNvPr id="277" name="Google Shape;277;p24"/>
          <p:cNvSpPr/>
          <p:nvPr/>
        </p:nvSpPr>
        <p:spPr>
          <a:xfrm>
            <a:off x="3354145" y="4163274"/>
            <a:ext cx="1014600" cy="3936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latin typeface="Noto Sans JP Regular" panose="020B0500000000000000" pitchFamily="34" charset="-128"/>
                <a:ea typeface="Noto Sans JP Regular" panose="020B0500000000000000" pitchFamily="34" charset="-128"/>
              </a:rPr>
              <a:t>個人目標</a:t>
            </a:r>
            <a:endParaRPr sz="1200" b="1">
              <a:latin typeface="Noto Sans JP Regular" panose="020B0500000000000000" pitchFamily="34" charset="-128"/>
              <a:ea typeface="Noto Sans JP Regular" panose="020B0500000000000000" pitchFamily="34" charset="-128"/>
            </a:endParaRPr>
          </a:p>
        </p:txBody>
      </p:sp>
      <p:sp>
        <p:nvSpPr>
          <p:cNvPr id="278" name="Google Shape;278;p24"/>
          <p:cNvSpPr/>
          <p:nvPr/>
        </p:nvSpPr>
        <p:spPr>
          <a:xfrm>
            <a:off x="4741994" y="4163274"/>
            <a:ext cx="1014600" cy="3936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latin typeface="Noto Sans JP Regular" panose="020B0500000000000000" pitchFamily="34" charset="-128"/>
                <a:ea typeface="Noto Sans JP Regular" panose="020B0500000000000000" pitchFamily="34" charset="-128"/>
              </a:rPr>
              <a:t>個人目標</a:t>
            </a:r>
            <a:endParaRPr sz="1200" b="1">
              <a:latin typeface="Noto Sans JP Regular" panose="020B0500000000000000" pitchFamily="34" charset="-128"/>
              <a:ea typeface="Noto Sans JP Regular" panose="020B0500000000000000" pitchFamily="34" charset="-128"/>
            </a:endParaRPr>
          </a:p>
        </p:txBody>
      </p:sp>
      <p:sp>
        <p:nvSpPr>
          <p:cNvPr id="279" name="Google Shape;279;p24"/>
          <p:cNvSpPr/>
          <p:nvPr/>
        </p:nvSpPr>
        <p:spPr>
          <a:xfrm>
            <a:off x="6129843" y="4163274"/>
            <a:ext cx="1014600" cy="3936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latin typeface="Noto Sans JP Regular" panose="020B0500000000000000" pitchFamily="34" charset="-128"/>
                <a:ea typeface="Noto Sans JP Regular" panose="020B0500000000000000" pitchFamily="34" charset="-128"/>
              </a:rPr>
              <a:t>個人目標</a:t>
            </a:r>
            <a:endParaRPr sz="1200" b="1">
              <a:latin typeface="Noto Sans JP Regular" panose="020B0500000000000000" pitchFamily="34" charset="-128"/>
              <a:ea typeface="Noto Sans JP Regular" panose="020B0500000000000000" pitchFamily="34" charset="-128"/>
            </a:endParaRPr>
          </a:p>
        </p:txBody>
      </p:sp>
      <p:cxnSp>
        <p:nvCxnSpPr>
          <p:cNvPr id="280" name="Google Shape;280;p24"/>
          <p:cNvCxnSpPr/>
          <p:nvPr/>
        </p:nvCxnSpPr>
        <p:spPr>
          <a:xfrm rot="10800000">
            <a:off x="2424378" y="2273280"/>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81" name="Google Shape;281;p24"/>
          <p:cNvCxnSpPr/>
          <p:nvPr/>
        </p:nvCxnSpPr>
        <p:spPr>
          <a:xfrm rot="10800000">
            <a:off x="3830502" y="2273280"/>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82" name="Google Shape;282;p24"/>
          <p:cNvCxnSpPr/>
          <p:nvPr/>
        </p:nvCxnSpPr>
        <p:spPr>
          <a:xfrm rot="10800000">
            <a:off x="5236486" y="2273280"/>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83" name="Google Shape;283;p24"/>
          <p:cNvCxnSpPr/>
          <p:nvPr/>
        </p:nvCxnSpPr>
        <p:spPr>
          <a:xfrm rot="10800000">
            <a:off x="6642610" y="2273280"/>
            <a:ext cx="0" cy="187500"/>
          </a:xfrm>
          <a:prstGeom prst="straightConnector1">
            <a:avLst/>
          </a:prstGeom>
          <a:noFill/>
          <a:ln w="9525" cap="flat" cmpd="sng">
            <a:solidFill>
              <a:schemeClr val="dk2"/>
            </a:solidFill>
            <a:prstDash val="solid"/>
            <a:round/>
            <a:headEnd type="none" w="med" len="med"/>
            <a:tailEnd type="none" w="med" len="med"/>
          </a:ln>
        </p:spPr>
      </p:cxnSp>
      <p:cxnSp>
        <p:nvCxnSpPr>
          <p:cNvPr id="284" name="Google Shape;284;p24"/>
          <p:cNvCxnSpPr/>
          <p:nvPr/>
        </p:nvCxnSpPr>
        <p:spPr>
          <a:xfrm>
            <a:off x="2424365" y="2273054"/>
            <a:ext cx="4227300" cy="0"/>
          </a:xfrm>
          <a:prstGeom prst="straightConnector1">
            <a:avLst/>
          </a:prstGeom>
          <a:noFill/>
          <a:ln w="9525" cap="flat" cmpd="sng">
            <a:solidFill>
              <a:schemeClr val="dk2"/>
            </a:solidFill>
            <a:prstDash val="solid"/>
            <a:round/>
            <a:headEnd type="none" w="med" len="med"/>
            <a:tailEnd type="none" w="med" len="med"/>
          </a:ln>
        </p:spPr>
      </p:cxnSp>
      <p:cxnSp>
        <p:nvCxnSpPr>
          <p:cNvPr id="285" name="Google Shape;285;p24"/>
          <p:cNvCxnSpPr/>
          <p:nvPr/>
        </p:nvCxnSpPr>
        <p:spPr>
          <a:xfrm rot="10800000">
            <a:off x="4539450" y="1909738"/>
            <a:ext cx="0" cy="363300"/>
          </a:xfrm>
          <a:prstGeom prst="straightConnector1">
            <a:avLst/>
          </a:prstGeom>
          <a:noFill/>
          <a:ln w="9525" cap="flat" cmpd="sng">
            <a:solidFill>
              <a:schemeClr val="dk2"/>
            </a:solidFill>
            <a:prstDash val="solid"/>
            <a:round/>
            <a:headEnd type="none" w="med" len="med"/>
            <a:tailEnd type="none" w="med" len="med"/>
          </a:ln>
        </p:spPr>
      </p:cxnSp>
      <p:sp>
        <p:nvSpPr>
          <p:cNvPr id="286" name="Google Shape;286;p24"/>
          <p:cNvSpPr/>
          <p:nvPr/>
        </p:nvSpPr>
        <p:spPr>
          <a:xfrm>
            <a:off x="4030703" y="1543862"/>
            <a:ext cx="1014600" cy="3936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dk1"/>
                </a:solidFill>
                <a:latin typeface="Noto Sans JP Regular" panose="020B0500000000000000" pitchFamily="34" charset="-128"/>
                <a:ea typeface="Noto Sans JP Regular" panose="020B0500000000000000" pitchFamily="34" charset="-128"/>
              </a:rPr>
              <a:t>全社目標</a:t>
            </a:r>
            <a:endParaRPr sz="1200" b="1">
              <a:solidFill>
                <a:schemeClr val="dk1"/>
              </a:solidFill>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grpSp>
        <p:nvGrpSpPr>
          <p:cNvPr id="291" name="Google Shape;291;p25"/>
          <p:cNvGrpSpPr/>
          <p:nvPr/>
        </p:nvGrpSpPr>
        <p:grpSpPr>
          <a:xfrm>
            <a:off x="117235" y="4819086"/>
            <a:ext cx="8911437" cy="187927"/>
            <a:chOff x="127001" y="6376204"/>
            <a:chExt cx="9653815" cy="291540"/>
          </a:xfrm>
        </p:grpSpPr>
        <p:sp>
          <p:nvSpPr>
            <p:cNvPr id="292" name="Google Shape;292;p25"/>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293" name="Google Shape;293;p25"/>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294" name="Google Shape;294;p25"/>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295" name="Google Shape;295;p25"/>
          <p:cNvGrpSpPr/>
          <p:nvPr/>
        </p:nvGrpSpPr>
        <p:grpSpPr>
          <a:xfrm>
            <a:off x="86401" y="178200"/>
            <a:ext cx="8942163" cy="385462"/>
            <a:chOff x="93599" y="237600"/>
            <a:chExt cx="9687101" cy="513949"/>
          </a:xfrm>
        </p:grpSpPr>
        <p:sp>
          <p:nvSpPr>
            <p:cNvPr id="296" name="Google Shape;296;p25"/>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dirty="0">
                  <a:solidFill>
                    <a:srgbClr val="3F3F3F"/>
                  </a:solidFill>
                  <a:highlight>
                    <a:schemeClr val="lt1"/>
                  </a:highlight>
                  <a:latin typeface="Noto Sans JP Regular" panose="020B0500000000000000" pitchFamily="34" charset="-128"/>
                  <a:ea typeface="Noto Sans JP Regular" panose="020B0500000000000000" pitchFamily="34" charset="-128"/>
                </a:rPr>
                <a:t>目標管理：メンバーにとってのメリット</a:t>
              </a:r>
              <a:endParaRPr sz="1900" b="0" i="0" u="none" strike="noStrike" cap="none" dirty="0">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297" name="Google Shape;297;p25"/>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298" name="Google Shape;298;p25"/>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299" name="Google Shape;299;p25"/>
          <p:cNvSpPr/>
          <p:nvPr/>
        </p:nvSpPr>
        <p:spPr>
          <a:xfrm>
            <a:off x="6351942" y="743625"/>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00" name="Google Shape;300;p25"/>
          <p:cNvSpPr txBox="1"/>
          <p:nvPr/>
        </p:nvSpPr>
        <p:spPr>
          <a:xfrm>
            <a:off x="132538" y="2276550"/>
            <a:ext cx="8870400" cy="1149002"/>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・期中や期末に自分の行動のどの辺りが良くて、</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　どの辺りがダメだったのかを振り返られるので</a:t>
            </a:r>
            <a:r>
              <a:rPr lang="ja" b="1">
                <a:solidFill>
                  <a:srgbClr val="00A85F"/>
                </a:solidFill>
                <a:latin typeface="Noto Sans JP Regular" panose="020B0500000000000000" pitchFamily="34" charset="-128"/>
                <a:ea typeface="Noto Sans JP Regular" panose="020B0500000000000000" pitchFamily="34" charset="-128"/>
              </a:rPr>
              <a:t>成長機会</a:t>
            </a:r>
            <a:r>
              <a:rPr lang="ja" b="1">
                <a:solidFill>
                  <a:srgbClr val="3F3F3F"/>
                </a:solidFill>
                <a:latin typeface="Noto Sans JP Regular" panose="020B0500000000000000" pitchFamily="34" charset="-128"/>
                <a:ea typeface="Noto Sans JP Regular" panose="020B0500000000000000" pitchFamily="34" charset="-128"/>
              </a:rPr>
              <a:t>になる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・目標を達成するための不足分に気づき自身でPDCAを回すことで、</a:t>
            </a:r>
            <a:r>
              <a:rPr lang="ja" b="1">
                <a:solidFill>
                  <a:srgbClr val="00A85F"/>
                </a:solidFill>
                <a:latin typeface="Noto Sans JP Regular" panose="020B0500000000000000" pitchFamily="34" charset="-128"/>
                <a:ea typeface="Noto Sans JP Regular" panose="020B0500000000000000" pitchFamily="34" charset="-128"/>
              </a:rPr>
              <a:t>自身のスキルアップに繋がる</a:t>
            </a:r>
            <a:endParaRPr b="1">
              <a:solidFill>
                <a:srgbClr val="00A85F"/>
              </a:solidFill>
              <a:latin typeface="Noto Sans JP Regular" panose="020B0500000000000000" pitchFamily="34" charset="-128"/>
              <a:ea typeface="Noto Sans JP Regular" panose="020B0500000000000000" pitchFamily="34" charset="-128"/>
            </a:endParaRPr>
          </a:p>
        </p:txBody>
      </p:sp>
      <p:sp>
        <p:nvSpPr>
          <p:cNvPr id="301" name="Google Shape;301;p25"/>
          <p:cNvSpPr/>
          <p:nvPr/>
        </p:nvSpPr>
        <p:spPr>
          <a:xfrm>
            <a:off x="112037" y="1743450"/>
            <a:ext cx="5390692"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成長機会やスキルアップに繋がる</a:t>
            </a:r>
            <a:endParaRPr>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grpSp>
        <p:nvGrpSpPr>
          <p:cNvPr id="306" name="Google Shape;306;p26"/>
          <p:cNvGrpSpPr/>
          <p:nvPr/>
        </p:nvGrpSpPr>
        <p:grpSpPr>
          <a:xfrm>
            <a:off x="117235" y="4819086"/>
            <a:ext cx="8911437" cy="187927"/>
            <a:chOff x="127001" y="6376204"/>
            <a:chExt cx="9653815" cy="291540"/>
          </a:xfrm>
        </p:grpSpPr>
        <p:sp>
          <p:nvSpPr>
            <p:cNvPr id="307" name="Google Shape;307;p26"/>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308" name="Google Shape;308;p26"/>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309" name="Google Shape;309;p26"/>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310" name="Google Shape;310;p26"/>
          <p:cNvGrpSpPr/>
          <p:nvPr/>
        </p:nvGrpSpPr>
        <p:grpSpPr>
          <a:xfrm>
            <a:off x="86401" y="178200"/>
            <a:ext cx="8942163" cy="385462"/>
            <a:chOff x="93599" y="237600"/>
            <a:chExt cx="9687101" cy="513949"/>
          </a:xfrm>
        </p:grpSpPr>
        <p:sp>
          <p:nvSpPr>
            <p:cNvPr id="311" name="Google Shape;311;p26"/>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a:solidFill>
                    <a:srgbClr val="3F3F3F"/>
                  </a:solidFill>
                  <a:highlight>
                    <a:schemeClr val="lt1"/>
                  </a:highlight>
                  <a:latin typeface="Noto Sans JP Regular" panose="020B0500000000000000" pitchFamily="34" charset="-128"/>
                  <a:ea typeface="Noto Sans JP Regular" panose="020B0500000000000000" pitchFamily="34" charset="-128"/>
                </a:rPr>
                <a:t>目標管理：マネージャーにとってのメリット</a:t>
              </a:r>
              <a:endParaRPr sz="1900" b="0" i="0" u="none" strike="noStrike" cap="none">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312" name="Google Shape;312;p26"/>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313" name="Google Shape;313;p26"/>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14" name="Google Shape;314;p26"/>
          <p:cNvSpPr/>
          <p:nvPr/>
        </p:nvSpPr>
        <p:spPr>
          <a:xfrm>
            <a:off x="6351942" y="745358"/>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15" name="Google Shape;315;p26"/>
          <p:cNvSpPr txBox="1"/>
          <p:nvPr/>
        </p:nvSpPr>
        <p:spPr>
          <a:xfrm>
            <a:off x="132538" y="2276550"/>
            <a:ext cx="8870400" cy="1390094"/>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・目標がメンバーとの共通言語になるため、仕事の進め方において認識のズレが生じづらくなる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・チームの目標達成を自身の責任として追いかけるため、</a:t>
            </a:r>
            <a:r>
              <a:rPr lang="ja" b="1">
                <a:solidFill>
                  <a:srgbClr val="00A85F"/>
                </a:solidFill>
                <a:latin typeface="Noto Sans JP Regular" panose="020B0500000000000000" pitchFamily="34" charset="-128"/>
                <a:ea typeface="Noto Sans JP Regular" panose="020B0500000000000000" pitchFamily="34" charset="-128"/>
              </a:rPr>
              <a:t>マネジメント力強化</a:t>
            </a:r>
            <a:r>
              <a:rPr lang="ja" b="1">
                <a:solidFill>
                  <a:srgbClr val="3F3F3F"/>
                </a:solidFill>
                <a:latin typeface="Noto Sans JP Regular" panose="020B0500000000000000" pitchFamily="34" charset="-128"/>
                <a:ea typeface="Noto Sans JP Regular" panose="020B0500000000000000" pitchFamily="34" charset="-128"/>
              </a:rPr>
              <a:t>に繋がる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・メンバーの目標設定支援を通じた、目標設定能力向上</a:t>
            </a:r>
            <a:endParaRPr b="1">
              <a:solidFill>
                <a:srgbClr val="3F3F3F"/>
              </a:solidFill>
              <a:latin typeface="Noto Sans JP Regular" panose="020B0500000000000000" pitchFamily="34" charset="-128"/>
              <a:ea typeface="Noto Sans JP Regular" panose="020B0500000000000000" pitchFamily="34" charset="-128"/>
            </a:endParaRPr>
          </a:p>
        </p:txBody>
      </p:sp>
      <p:sp>
        <p:nvSpPr>
          <p:cNvPr id="316" name="Google Shape;316;p26"/>
          <p:cNvSpPr/>
          <p:nvPr/>
        </p:nvSpPr>
        <p:spPr>
          <a:xfrm>
            <a:off x="112025" y="1743450"/>
            <a:ext cx="6729600"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マネジメント能力向上によるキャリアアップ</a:t>
            </a:r>
            <a:endParaRPr sz="2500" b="1">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grpSp>
        <p:nvGrpSpPr>
          <p:cNvPr id="321" name="Google Shape;321;p27"/>
          <p:cNvGrpSpPr/>
          <p:nvPr/>
        </p:nvGrpSpPr>
        <p:grpSpPr>
          <a:xfrm>
            <a:off x="117235" y="4819086"/>
            <a:ext cx="8911437" cy="187927"/>
            <a:chOff x="127001" y="6376204"/>
            <a:chExt cx="9653815" cy="291540"/>
          </a:xfrm>
        </p:grpSpPr>
        <p:sp>
          <p:nvSpPr>
            <p:cNvPr id="322" name="Google Shape;322;p27"/>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323" name="Google Shape;323;p27"/>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324" name="Google Shape;324;p27"/>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325" name="Google Shape;325;p27"/>
          <p:cNvGrpSpPr/>
          <p:nvPr/>
        </p:nvGrpSpPr>
        <p:grpSpPr>
          <a:xfrm>
            <a:off x="86401" y="178200"/>
            <a:ext cx="8942163" cy="385462"/>
            <a:chOff x="93599" y="237600"/>
            <a:chExt cx="9687101" cy="513949"/>
          </a:xfrm>
        </p:grpSpPr>
        <p:sp>
          <p:nvSpPr>
            <p:cNvPr id="326" name="Google Shape;326;p27"/>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dirty="0">
                  <a:solidFill>
                    <a:srgbClr val="3F3F3F"/>
                  </a:solidFill>
                  <a:highlight>
                    <a:schemeClr val="lt1"/>
                  </a:highlight>
                  <a:latin typeface="Noto Sans JP Regular" panose="020B0500000000000000" pitchFamily="34" charset="-128"/>
                  <a:ea typeface="Noto Sans JP Regular" panose="020B0500000000000000" pitchFamily="34" charset="-128"/>
                </a:rPr>
                <a:t>目標管理：チーム・組織にとってのメリット</a:t>
              </a:r>
              <a:endParaRPr sz="1900" b="0" i="0" u="none" strike="noStrike" cap="none" dirty="0">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327" name="Google Shape;327;p27"/>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328" name="Google Shape;328;p27"/>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29" name="Google Shape;329;p27"/>
          <p:cNvSpPr/>
          <p:nvPr/>
        </p:nvSpPr>
        <p:spPr>
          <a:xfrm>
            <a:off x="6351942" y="744750"/>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30" name="Google Shape;330;p27"/>
          <p:cNvSpPr txBox="1"/>
          <p:nvPr/>
        </p:nvSpPr>
        <p:spPr>
          <a:xfrm>
            <a:off x="147050" y="2035350"/>
            <a:ext cx="8870400" cy="1631185"/>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・各個人の目標が明確になるため、感覚で評価をするということがなくなり、</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　その結果、適切な給与の分配や処遇の決定が可能になる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・弊社が重視する価値を表す評価内容や評価基準を明確にすることで、</a:t>
            </a:r>
            <a:r>
              <a:rPr lang="ja" b="1">
                <a:solidFill>
                  <a:srgbClr val="00A85F"/>
                </a:solidFill>
                <a:latin typeface="Noto Sans JP Regular" panose="020B0500000000000000" pitchFamily="34" charset="-128"/>
                <a:ea typeface="Noto Sans JP Regular" panose="020B0500000000000000" pitchFamily="34" charset="-128"/>
              </a:rPr>
              <a:t>従業員への経営理念浸透</a:t>
            </a:r>
            <a:r>
              <a:rPr lang="ja" b="1">
                <a:solidFill>
                  <a:srgbClr val="3F3F3F"/>
                </a:solidFill>
                <a:latin typeface="Noto Sans JP Regular" panose="020B0500000000000000" pitchFamily="34" charset="-128"/>
                <a:ea typeface="Noto Sans JP Regular" panose="020B0500000000000000" pitchFamily="34" charset="-128"/>
              </a:rPr>
              <a:t>に繋がる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・「目標達成のプロセスを自ら考えることができる人材」の</a:t>
            </a:r>
            <a:r>
              <a:rPr lang="ja" b="1">
                <a:solidFill>
                  <a:srgbClr val="00A85F"/>
                </a:solidFill>
                <a:latin typeface="Noto Sans JP Regular" panose="020B0500000000000000" pitchFamily="34" charset="-128"/>
                <a:ea typeface="Noto Sans JP Regular" panose="020B0500000000000000" pitchFamily="34" charset="-128"/>
              </a:rPr>
              <a:t>育成に繋がる</a:t>
            </a:r>
            <a:endParaRPr sz="1600" b="1">
              <a:solidFill>
                <a:srgbClr val="00A85F"/>
              </a:solidFill>
              <a:latin typeface="Noto Sans JP Regular" panose="020B0500000000000000" pitchFamily="34" charset="-128"/>
              <a:ea typeface="Noto Sans JP Regular" panose="020B0500000000000000" pitchFamily="34" charset="-128"/>
            </a:endParaRPr>
          </a:p>
        </p:txBody>
      </p:sp>
      <p:sp>
        <p:nvSpPr>
          <p:cNvPr id="331" name="Google Shape;331;p27"/>
          <p:cNvSpPr/>
          <p:nvPr/>
        </p:nvSpPr>
        <p:spPr>
          <a:xfrm>
            <a:off x="126550" y="1502250"/>
            <a:ext cx="4180200"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組織文化の醸成・人材育成</a:t>
            </a:r>
            <a:endParaRPr sz="2500" b="1">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cxnSp>
        <p:nvCxnSpPr>
          <p:cNvPr id="336" name="Google Shape;336;p28"/>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337" name="Google Shape;337;p28"/>
          <p:cNvGrpSpPr/>
          <p:nvPr/>
        </p:nvGrpSpPr>
        <p:grpSpPr>
          <a:xfrm>
            <a:off x="86401" y="178200"/>
            <a:ext cx="8942163" cy="385462"/>
            <a:chOff x="93599" y="237600"/>
            <a:chExt cx="9687101" cy="513949"/>
          </a:xfrm>
        </p:grpSpPr>
        <p:sp>
          <p:nvSpPr>
            <p:cNvPr id="338" name="Google Shape;338;p28"/>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F3F3F"/>
                  </a:solidFill>
                  <a:latin typeface="Noto Sans JP Regular" panose="020B0500000000000000" pitchFamily="34" charset="-128"/>
                  <a:ea typeface="Noto Sans JP Regular" panose="020B0500000000000000" pitchFamily="34" charset="-128"/>
                </a:rPr>
                <a:t>目標管理は何をするか</a:t>
              </a:r>
              <a:endParaRPr sz="1900" b="0" i="0" u="none" strike="noStrike" cap="none" dirty="0">
                <a:solidFill>
                  <a:srgbClr val="3F3F3F"/>
                </a:solidFill>
                <a:latin typeface="Noto Sans JP Regular" panose="020B0500000000000000" pitchFamily="34" charset="-128"/>
                <a:ea typeface="Noto Sans JP Regular" panose="020B0500000000000000" pitchFamily="34" charset="-128"/>
                <a:sym typeface="Arial"/>
              </a:endParaRPr>
            </a:p>
          </p:txBody>
        </p:sp>
        <p:cxnSp>
          <p:nvCxnSpPr>
            <p:cNvPr id="339" name="Google Shape;339;p28"/>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340" name="Google Shape;340;p28"/>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grpSp>
        <p:nvGrpSpPr>
          <p:cNvPr id="341" name="Google Shape;341;p28"/>
          <p:cNvGrpSpPr/>
          <p:nvPr/>
        </p:nvGrpSpPr>
        <p:grpSpPr>
          <a:xfrm>
            <a:off x="117235" y="4819086"/>
            <a:ext cx="8911437" cy="187927"/>
            <a:chOff x="127001" y="6376204"/>
            <a:chExt cx="9653815" cy="291540"/>
          </a:xfrm>
        </p:grpSpPr>
        <p:sp>
          <p:nvSpPr>
            <p:cNvPr id="342" name="Google Shape;342;p28"/>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343" name="Google Shape;343;p28"/>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sp>
        <p:nvSpPr>
          <p:cNvPr id="344" name="Google Shape;344;p28"/>
          <p:cNvSpPr/>
          <p:nvPr/>
        </p:nvSpPr>
        <p:spPr>
          <a:xfrm>
            <a:off x="695446" y="1239617"/>
            <a:ext cx="9645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フロー</a:t>
            </a:r>
            <a:endParaRPr sz="1200">
              <a:latin typeface="Noto Sans JP Regular" panose="020B0500000000000000" pitchFamily="34" charset="-128"/>
              <a:ea typeface="Noto Sans JP Regular" panose="020B0500000000000000" pitchFamily="34" charset="-128"/>
            </a:endParaRPr>
          </a:p>
        </p:txBody>
      </p:sp>
      <p:sp>
        <p:nvSpPr>
          <p:cNvPr id="345" name="Google Shape;345;p28"/>
          <p:cNvSpPr/>
          <p:nvPr/>
        </p:nvSpPr>
        <p:spPr>
          <a:xfrm>
            <a:off x="1708164" y="1239617"/>
            <a:ext cx="32922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概要</a:t>
            </a:r>
            <a:endParaRPr sz="1200">
              <a:latin typeface="Noto Sans JP Regular" panose="020B0500000000000000" pitchFamily="34" charset="-128"/>
              <a:ea typeface="Noto Sans JP Regular" panose="020B0500000000000000" pitchFamily="34" charset="-128"/>
            </a:endParaRPr>
          </a:p>
        </p:txBody>
      </p:sp>
      <p:sp>
        <p:nvSpPr>
          <p:cNvPr id="346" name="Google Shape;346;p28"/>
          <p:cNvSpPr/>
          <p:nvPr/>
        </p:nvSpPr>
        <p:spPr>
          <a:xfrm>
            <a:off x="5048272" y="1239617"/>
            <a:ext cx="34002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留意点</a:t>
            </a:r>
            <a:endParaRPr sz="1200">
              <a:latin typeface="Noto Sans JP Regular" panose="020B0500000000000000" pitchFamily="34" charset="-128"/>
              <a:ea typeface="Noto Sans JP Regular" panose="020B0500000000000000" pitchFamily="34" charset="-128"/>
            </a:endParaRPr>
          </a:p>
        </p:txBody>
      </p:sp>
      <p:grpSp>
        <p:nvGrpSpPr>
          <p:cNvPr id="347" name="Google Shape;347;p28"/>
          <p:cNvGrpSpPr/>
          <p:nvPr/>
        </p:nvGrpSpPr>
        <p:grpSpPr>
          <a:xfrm>
            <a:off x="695463" y="1448077"/>
            <a:ext cx="7753082" cy="2882397"/>
            <a:chOff x="753454" y="2459378"/>
            <a:chExt cx="8398962" cy="2540004"/>
          </a:xfrm>
        </p:grpSpPr>
        <p:sp>
          <p:nvSpPr>
            <p:cNvPr id="348" name="Google Shape;348;p28"/>
            <p:cNvSpPr/>
            <p:nvPr/>
          </p:nvSpPr>
          <p:spPr>
            <a:xfrm>
              <a:off x="753454" y="3110946"/>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目標達成のための手段決定</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349" name="Google Shape;349;p28"/>
            <p:cNvSpPr/>
            <p:nvPr/>
          </p:nvSpPr>
          <p:spPr>
            <a:xfrm>
              <a:off x="1850565" y="3110946"/>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どうやったら達成出来るのか、</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E69138"/>
                  </a:solidFill>
                  <a:latin typeface="Noto Sans JP Regular" panose="020B0500000000000000" pitchFamily="34" charset="-128"/>
                  <a:ea typeface="Noto Sans JP Regular" panose="020B0500000000000000" pitchFamily="34" charset="-128"/>
                </a:rPr>
                <a:t>手段やアクションプラン</a:t>
              </a:r>
              <a:r>
                <a:rPr lang="ja" sz="900" b="1">
                  <a:solidFill>
                    <a:srgbClr val="333333"/>
                  </a:solidFill>
                  <a:latin typeface="Noto Sans JP Regular" panose="020B0500000000000000" pitchFamily="34" charset="-128"/>
                  <a:ea typeface="Noto Sans JP Regular" panose="020B0500000000000000" pitchFamily="34" charset="-128"/>
                </a:rPr>
                <a:t>を決めます。</a:t>
              </a:r>
              <a:endParaRPr sz="900" b="1">
                <a:solidFill>
                  <a:srgbClr val="333333"/>
                </a:solidFill>
                <a:latin typeface="Noto Sans JP Regular" panose="020B0500000000000000" pitchFamily="34" charset="-128"/>
                <a:ea typeface="Noto Sans JP Regular" panose="020B0500000000000000" pitchFamily="34" charset="-128"/>
              </a:endParaRPr>
            </a:p>
          </p:txBody>
        </p:sp>
        <p:sp>
          <p:nvSpPr>
            <p:cNvPr id="350" name="Google Shape;350;p28"/>
            <p:cNvSpPr/>
            <p:nvPr/>
          </p:nvSpPr>
          <p:spPr>
            <a:xfrm>
              <a:off x="753454" y="3762514"/>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手段を</a:t>
              </a:r>
              <a:endParaRPr sz="1000" b="1">
                <a:solidFill>
                  <a:srgbClr val="333333"/>
                </a:solidFill>
                <a:latin typeface="Noto Sans JP Regular" panose="020B0500000000000000" pitchFamily="34" charset="-128"/>
                <a:ea typeface="Noto Sans JP Regular" panose="020B0500000000000000" pitchFamily="34" charset="-128"/>
              </a:endParaRPr>
            </a:p>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実行に移す</a:t>
              </a:r>
              <a:endParaRPr sz="1200">
                <a:latin typeface="Noto Sans JP Regular" panose="020B0500000000000000" pitchFamily="34" charset="-128"/>
                <a:ea typeface="Noto Sans JP Regular" panose="020B0500000000000000" pitchFamily="34" charset="-128"/>
              </a:endParaRPr>
            </a:p>
          </p:txBody>
        </p:sp>
        <p:sp>
          <p:nvSpPr>
            <p:cNvPr id="351" name="Google Shape;351;p28"/>
            <p:cNvSpPr/>
            <p:nvPr/>
          </p:nvSpPr>
          <p:spPr>
            <a:xfrm>
              <a:off x="1850565" y="3762514"/>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dirty="0">
                  <a:solidFill>
                    <a:srgbClr val="333333"/>
                  </a:solidFill>
                  <a:latin typeface="Noto Sans JP Regular" panose="020B0500000000000000" pitchFamily="34" charset="-128"/>
                  <a:ea typeface="Noto Sans JP Regular" panose="020B0500000000000000" pitchFamily="34" charset="-128"/>
                </a:rPr>
                <a:t>設定した目標を達成するために、実際に行動に映します。</a:t>
              </a:r>
              <a:endParaRPr sz="900" b="1" dirty="0">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rgbClr val="333333"/>
                  </a:solidFill>
                  <a:latin typeface="Noto Sans JP Regular" panose="020B0500000000000000" pitchFamily="34" charset="-128"/>
                  <a:ea typeface="Noto Sans JP Regular" panose="020B0500000000000000" pitchFamily="34" charset="-128"/>
                </a:rPr>
                <a:t>期中、</a:t>
              </a:r>
              <a:r>
                <a:rPr lang="ja" sz="900" b="1" dirty="0">
                  <a:solidFill>
                    <a:srgbClr val="E69138"/>
                  </a:solidFill>
                  <a:latin typeface="Noto Sans JP Regular" panose="020B0500000000000000" pitchFamily="34" charset="-128"/>
                  <a:ea typeface="Noto Sans JP Regular" panose="020B0500000000000000" pitchFamily="34" charset="-128"/>
                </a:rPr>
                <a:t>上司との1on1面談</a:t>
              </a:r>
              <a:r>
                <a:rPr lang="ja" sz="900" b="1" dirty="0">
                  <a:solidFill>
                    <a:srgbClr val="333333"/>
                  </a:solidFill>
                  <a:latin typeface="Noto Sans JP Regular" panose="020B0500000000000000" pitchFamily="34" charset="-128"/>
                  <a:ea typeface="Noto Sans JP Regular" panose="020B0500000000000000" pitchFamily="34" charset="-128"/>
                </a:rPr>
                <a:t>などを実施しつつ、</a:t>
              </a:r>
              <a:endParaRPr lang="en-US" altLang="ja" sz="900" b="1" dirty="0">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rgbClr val="333333"/>
                  </a:solidFill>
                  <a:latin typeface="Noto Sans JP Regular" panose="020B0500000000000000" pitchFamily="34" charset="-128"/>
                  <a:ea typeface="Noto Sans JP Regular" panose="020B0500000000000000" pitchFamily="34" charset="-128"/>
                </a:rPr>
                <a:t>軌道修正をしながら目標達成に向けて行動します。</a:t>
              </a:r>
              <a:endParaRPr sz="900" b="1" dirty="0">
                <a:solidFill>
                  <a:srgbClr val="333333"/>
                </a:solidFill>
                <a:latin typeface="Noto Sans JP Regular" panose="020B0500000000000000" pitchFamily="34" charset="-128"/>
                <a:ea typeface="Noto Sans JP Regular" panose="020B0500000000000000" pitchFamily="34" charset="-128"/>
              </a:endParaRPr>
            </a:p>
          </p:txBody>
        </p:sp>
        <p:sp>
          <p:nvSpPr>
            <p:cNvPr id="352" name="Google Shape;352;p28"/>
            <p:cNvSpPr/>
            <p:nvPr/>
          </p:nvSpPr>
          <p:spPr>
            <a:xfrm>
              <a:off x="753454" y="2459378"/>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目標設定</a:t>
              </a:r>
              <a:endParaRPr sz="1200">
                <a:latin typeface="Noto Sans JP Regular" panose="020B0500000000000000" pitchFamily="34" charset="-128"/>
                <a:ea typeface="Noto Sans JP Regular" panose="020B0500000000000000" pitchFamily="34" charset="-128"/>
              </a:endParaRPr>
            </a:p>
          </p:txBody>
        </p:sp>
        <p:sp>
          <p:nvSpPr>
            <p:cNvPr id="353" name="Google Shape;353;p28"/>
            <p:cNvSpPr/>
            <p:nvPr/>
          </p:nvSpPr>
          <p:spPr>
            <a:xfrm>
              <a:off x="1850565" y="2459378"/>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dirty="0">
                  <a:solidFill>
                    <a:srgbClr val="E69138"/>
                  </a:solidFill>
                  <a:latin typeface="Noto Sans JP Regular" panose="020B0500000000000000" pitchFamily="34" charset="-128"/>
                  <a:ea typeface="Noto Sans JP Regular" panose="020B0500000000000000" pitchFamily="34" charset="-128"/>
                </a:rPr>
                <a:t>組織目標の達成のために個人がどのような役割</a:t>
              </a:r>
              <a:r>
                <a:rPr lang="ja" sz="900" b="1" dirty="0">
                  <a:solidFill>
                    <a:srgbClr val="53565A"/>
                  </a:solidFill>
                  <a:latin typeface="Noto Sans JP Regular" panose="020B0500000000000000" pitchFamily="34" charset="-128"/>
                  <a:ea typeface="Noto Sans JP Regular" panose="020B0500000000000000" pitchFamily="34" charset="-128"/>
                </a:rPr>
                <a:t>を</a:t>
              </a:r>
              <a:endParaRPr lang="en-US" altLang="ja" sz="900" b="1" dirty="0">
                <a:solidFill>
                  <a:srgbClr val="53565A"/>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rgbClr val="53565A"/>
                  </a:solidFill>
                  <a:latin typeface="Noto Sans JP Regular" panose="020B0500000000000000" pitchFamily="34" charset="-128"/>
                  <a:ea typeface="Noto Sans JP Regular" panose="020B0500000000000000" pitchFamily="34" charset="-128"/>
                </a:rPr>
                <a:t>こなすべきか、どのような能力を伸ばしていくべきか、</a:t>
              </a:r>
              <a:endParaRPr lang="en-US" altLang="ja" sz="900" b="1" dirty="0">
                <a:solidFill>
                  <a:srgbClr val="53565A"/>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rgbClr val="53565A"/>
                  </a:solidFill>
                  <a:latin typeface="Noto Sans JP Regular" panose="020B0500000000000000" pitchFamily="34" charset="-128"/>
                  <a:ea typeface="Noto Sans JP Regular" panose="020B0500000000000000" pitchFamily="34" charset="-128"/>
                </a:rPr>
                <a:t>具体的に何を実行するのか個人目標を設定していきます。</a:t>
              </a:r>
              <a:endParaRPr sz="900" b="1" dirty="0">
                <a:solidFill>
                  <a:srgbClr val="53565A"/>
                </a:solidFill>
                <a:latin typeface="Noto Sans JP Regular" panose="020B0500000000000000" pitchFamily="34" charset="-128"/>
                <a:ea typeface="Noto Sans JP Regular" panose="020B0500000000000000" pitchFamily="34" charset="-128"/>
              </a:endParaRPr>
            </a:p>
          </p:txBody>
        </p:sp>
        <p:sp>
          <p:nvSpPr>
            <p:cNvPr id="354" name="Google Shape;354;p28"/>
            <p:cNvSpPr/>
            <p:nvPr/>
          </p:nvSpPr>
          <p:spPr>
            <a:xfrm>
              <a:off x="5469016" y="3110946"/>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・目標達成に向けた日々の行動ができるように</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　具体的な行動ベースにまで落とし込む</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355" name="Google Shape;355;p28"/>
            <p:cNvSpPr/>
            <p:nvPr/>
          </p:nvSpPr>
          <p:spPr>
            <a:xfrm>
              <a:off x="5469016" y="3762514"/>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・上司が忙しいからという理由で1on1面談を蔑ろにしない</a:t>
              </a:r>
              <a:endParaRPr sz="1200" b="1">
                <a:latin typeface="Noto Sans JP Regular" panose="020B0500000000000000" pitchFamily="34" charset="-128"/>
                <a:ea typeface="Noto Sans JP Regular" panose="020B0500000000000000" pitchFamily="34" charset="-128"/>
              </a:endParaRPr>
            </a:p>
          </p:txBody>
        </p:sp>
        <p:sp>
          <p:nvSpPr>
            <p:cNvPr id="356" name="Google Shape;356;p28"/>
            <p:cNvSpPr/>
            <p:nvPr/>
          </p:nvSpPr>
          <p:spPr>
            <a:xfrm>
              <a:off x="5469016" y="2459378"/>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latin typeface="Noto Sans JP Regular" panose="020B0500000000000000" pitchFamily="34" charset="-128"/>
                  <a:ea typeface="Noto Sans JP Regular" panose="020B0500000000000000" pitchFamily="34" charset="-128"/>
                </a:rPr>
                <a:t>・振り返りがしやすいようにSMARTな目標を設定する</a:t>
              </a:r>
              <a:endParaRPr sz="900" b="1">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latin typeface="Noto Sans JP Regular" panose="020B0500000000000000" pitchFamily="34" charset="-128"/>
                  <a:ea typeface="Noto Sans JP Regular" panose="020B0500000000000000" pitchFamily="34" charset="-128"/>
                </a:rPr>
                <a:t>（後述あり）</a:t>
              </a:r>
              <a:endParaRPr sz="900" b="1">
                <a:latin typeface="Noto Sans JP Regular" panose="020B0500000000000000" pitchFamily="34" charset="-128"/>
                <a:ea typeface="Noto Sans JP Regular" panose="020B0500000000000000" pitchFamily="34" charset="-128"/>
              </a:endParaRPr>
            </a:p>
          </p:txBody>
        </p:sp>
        <p:sp>
          <p:nvSpPr>
            <p:cNvPr id="357" name="Google Shape;357;p28"/>
            <p:cNvSpPr/>
            <p:nvPr/>
          </p:nvSpPr>
          <p:spPr>
            <a:xfrm>
              <a:off x="753454" y="4414082"/>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振り返りと評価</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358" name="Google Shape;358;p28"/>
            <p:cNvSpPr/>
            <p:nvPr/>
          </p:nvSpPr>
          <p:spPr>
            <a:xfrm>
              <a:off x="1850565" y="4414082"/>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期末に、自身が設定した目標が達成出来ていたか</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E69138"/>
                  </a:solidFill>
                  <a:latin typeface="Noto Sans JP Regular" panose="020B0500000000000000" pitchFamily="34" charset="-128"/>
                  <a:ea typeface="Noto Sans JP Regular" panose="020B0500000000000000" pitchFamily="34" charset="-128"/>
                </a:rPr>
                <a:t>振り返り</a:t>
              </a:r>
              <a:r>
                <a:rPr lang="ja" sz="900" b="1">
                  <a:solidFill>
                    <a:srgbClr val="333333"/>
                  </a:solidFill>
                  <a:latin typeface="Noto Sans JP Regular" panose="020B0500000000000000" pitchFamily="34" charset="-128"/>
                  <a:ea typeface="Noto Sans JP Regular" panose="020B0500000000000000" pitchFamily="34" charset="-128"/>
                </a:rPr>
                <a:t>を行ないます。</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上司は、目標の達成具合を元に評価を付け評価が確定します。</a:t>
              </a:r>
              <a:endParaRPr sz="900" b="1">
                <a:solidFill>
                  <a:srgbClr val="333333"/>
                </a:solidFill>
                <a:latin typeface="Noto Sans JP Regular" panose="020B0500000000000000" pitchFamily="34" charset="-128"/>
                <a:ea typeface="Noto Sans JP Regular" panose="020B0500000000000000" pitchFamily="34" charset="-128"/>
              </a:endParaRPr>
            </a:p>
          </p:txBody>
        </p:sp>
        <p:sp>
          <p:nvSpPr>
            <p:cNvPr id="359" name="Google Shape;359;p28"/>
            <p:cNvSpPr/>
            <p:nvPr/>
          </p:nvSpPr>
          <p:spPr>
            <a:xfrm>
              <a:off x="5469016" y="4414082"/>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・自己振り返りは必ず行う</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（振り返りをして初めて良い点、悪い点が分かる）</a:t>
              </a:r>
              <a:endParaRPr sz="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・上司は何故その評価になったのかを必ず口頭で説明する</a:t>
              </a:r>
              <a:endParaRPr sz="1200">
                <a:latin typeface="Noto Sans JP Regular" panose="020B0500000000000000" pitchFamily="34" charset="-128"/>
                <a:ea typeface="Noto Sans JP Regular" panose="020B0500000000000000" pitchFamily="34" charset="-128"/>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grpSp>
        <p:nvGrpSpPr>
          <p:cNvPr id="365" name="Google Shape;365;p29"/>
          <p:cNvGrpSpPr/>
          <p:nvPr/>
        </p:nvGrpSpPr>
        <p:grpSpPr>
          <a:xfrm>
            <a:off x="117235" y="4819086"/>
            <a:ext cx="8911437" cy="187927"/>
            <a:chOff x="127001" y="6376204"/>
            <a:chExt cx="9653815" cy="291540"/>
          </a:xfrm>
        </p:grpSpPr>
        <p:sp>
          <p:nvSpPr>
            <p:cNvPr id="366" name="Google Shape;366;p29"/>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367" name="Google Shape;367;p29"/>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368" name="Google Shape;368;p29"/>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369" name="Google Shape;369;p29"/>
          <p:cNvGrpSpPr/>
          <p:nvPr/>
        </p:nvGrpSpPr>
        <p:grpSpPr>
          <a:xfrm>
            <a:off x="86401" y="178200"/>
            <a:ext cx="8942163" cy="385462"/>
            <a:chOff x="93599" y="237600"/>
            <a:chExt cx="9687101" cy="513949"/>
          </a:xfrm>
        </p:grpSpPr>
        <p:sp>
          <p:nvSpPr>
            <p:cNvPr id="370" name="Google Shape;370;p29"/>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900"/>
                <a:buFont typeface="Arial"/>
                <a:buNone/>
              </a:pPr>
              <a:r>
                <a:rPr lang="ja" sz="1900" b="1" dirty="0">
                  <a:solidFill>
                    <a:srgbClr val="3F3F3F"/>
                  </a:solidFill>
                  <a:latin typeface="Noto Sans JP Regular" panose="020B0500000000000000" pitchFamily="34" charset="-128"/>
                  <a:ea typeface="Noto Sans JP Regular" panose="020B0500000000000000" pitchFamily="34" charset="-128"/>
                </a:rPr>
                <a:t>具体的な目標の立て方について</a:t>
              </a:r>
              <a:endParaRPr sz="1200" dirty="0">
                <a:solidFill>
                  <a:srgbClr val="3F3F3F"/>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000000"/>
                </a:buClr>
                <a:buSzPts val="1900"/>
                <a:buFont typeface="Arial"/>
                <a:buNone/>
              </a:pPr>
              <a:endParaRPr sz="1900" b="1" dirty="0">
                <a:solidFill>
                  <a:srgbClr val="333333"/>
                </a:solidFill>
                <a:latin typeface="Noto Sans JP Regular" panose="020B0500000000000000" pitchFamily="34" charset="-128"/>
                <a:ea typeface="Noto Sans JP Regular" panose="020B0500000000000000" pitchFamily="34" charset="-128"/>
              </a:endParaRPr>
            </a:p>
          </p:txBody>
        </p:sp>
        <p:cxnSp>
          <p:nvCxnSpPr>
            <p:cNvPr id="371" name="Google Shape;371;p29"/>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372" name="Google Shape;372;p29"/>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373" name="Google Shape;373;p29"/>
          <p:cNvSpPr/>
          <p:nvPr/>
        </p:nvSpPr>
        <p:spPr>
          <a:xfrm>
            <a:off x="1541813" y="1168763"/>
            <a:ext cx="689100" cy="5862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chemeClr val="lt1"/>
                </a:solidFill>
                <a:latin typeface="Noto Sans JP Regular" panose="020B0500000000000000" pitchFamily="34" charset="-128"/>
                <a:ea typeface="Noto Sans JP Regular" panose="020B0500000000000000" pitchFamily="34" charset="-128"/>
              </a:rPr>
              <a:t>S</a:t>
            </a:r>
            <a:endParaRPr>
              <a:solidFill>
                <a:schemeClr val="lt1"/>
              </a:solidFill>
              <a:latin typeface="Noto Sans JP Regular" panose="020B0500000000000000" pitchFamily="34" charset="-128"/>
              <a:ea typeface="Noto Sans JP Regular" panose="020B0500000000000000" pitchFamily="34" charset="-128"/>
            </a:endParaRPr>
          </a:p>
        </p:txBody>
      </p:sp>
      <p:sp>
        <p:nvSpPr>
          <p:cNvPr id="374" name="Google Shape;374;p29"/>
          <p:cNvSpPr/>
          <p:nvPr/>
        </p:nvSpPr>
        <p:spPr>
          <a:xfrm>
            <a:off x="1541813" y="1810713"/>
            <a:ext cx="689100" cy="5862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chemeClr val="lt1"/>
                </a:solidFill>
                <a:latin typeface="Noto Sans JP Regular" panose="020B0500000000000000" pitchFamily="34" charset="-128"/>
                <a:ea typeface="Noto Sans JP Regular" panose="020B0500000000000000" pitchFamily="34" charset="-128"/>
              </a:rPr>
              <a:t>M</a:t>
            </a:r>
            <a:endParaRPr>
              <a:solidFill>
                <a:schemeClr val="lt1"/>
              </a:solidFill>
              <a:latin typeface="Noto Sans JP Regular" panose="020B0500000000000000" pitchFamily="34" charset="-128"/>
              <a:ea typeface="Noto Sans JP Regular" panose="020B0500000000000000" pitchFamily="34" charset="-128"/>
            </a:endParaRPr>
          </a:p>
        </p:txBody>
      </p:sp>
      <p:sp>
        <p:nvSpPr>
          <p:cNvPr id="375" name="Google Shape;375;p29"/>
          <p:cNvSpPr/>
          <p:nvPr/>
        </p:nvSpPr>
        <p:spPr>
          <a:xfrm>
            <a:off x="1541813" y="2452663"/>
            <a:ext cx="689100" cy="5862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chemeClr val="lt1"/>
                </a:solidFill>
                <a:latin typeface="Noto Sans JP Regular" panose="020B0500000000000000" pitchFamily="34" charset="-128"/>
                <a:ea typeface="Noto Sans JP Regular" panose="020B0500000000000000" pitchFamily="34" charset="-128"/>
              </a:rPr>
              <a:t>A</a:t>
            </a:r>
            <a:endParaRPr>
              <a:solidFill>
                <a:schemeClr val="lt1"/>
              </a:solidFill>
              <a:latin typeface="Noto Sans JP Regular" panose="020B0500000000000000" pitchFamily="34" charset="-128"/>
              <a:ea typeface="Noto Sans JP Regular" panose="020B0500000000000000" pitchFamily="34" charset="-128"/>
            </a:endParaRPr>
          </a:p>
        </p:txBody>
      </p:sp>
      <p:sp>
        <p:nvSpPr>
          <p:cNvPr id="376" name="Google Shape;376;p29"/>
          <p:cNvSpPr/>
          <p:nvPr/>
        </p:nvSpPr>
        <p:spPr>
          <a:xfrm>
            <a:off x="1541813" y="3094613"/>
            <a:ext cx="689100" cy="5862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chemeClr val="lt1"/>
                </a:solidFill>
                <a:latin typeface="Noto Sans JP Regular" panose="020B0500000000000000" pitchFamily="34" charset="-128"/>
                <a:ea typeface="Noto Sans JP Regular" panose="020B0500000000000000" pitchFamily="34" charset="-128"/>
              </a:rPr>
              <a:t>R</a:t>
            </a:r>
            <a:endParaRPr>
              <a:solidFill>
                <a:schemeClr val="lt1"/>
              </a:solidFill>
              <a:latin typeface="Noto Sans JP Regular" panose="020B0500000000000000" pitchFamily="34" charset="-128"/>
              <a:ea typeface="Noto Sans JP Regular" panose="020B0500000000000000" pitchFamily="34" charset="-128"/>
            </a:endParaRPr>
          </a:p>
        </p:txBody>
      </p:sp>
      <p:sp>
        <p:nvSpPr>
          <p:cNvPr id="377" name="Google Shape;377;p29"/>
          <p:cNvSpPr/>
          <p:nvPr/>
        </p:nvSpPr>
        <p:spPr>
          <a:xfrm>
            <a:off x="1541813" y="3736563"/>
            <a:ext cx="689100" cy="5862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chemeClr val="lt1"/>
                </a:solidFill>
                <a:latin typeface="Noto Sans JP Regular" panose="020B0500000000000000" pitchFamily="34" charset="-128"/>
                <a:ea typeface="Noto Sans JP Regular" panose="020B0500000000000000" pitchFamily="34" charset="-128"/>
              </a:rPr>
              <a:t>T</a:t>
            </a:r>
            <a:endParaRPr>
              <a:solidFill>
                <a:schemeClr val="lt1"/>
              </a:solidFill>
              <a:latin typeface="Noto Sans JP Regular" panose="020B0500000000000000" pitchFamily="34" charset="-128"/>
              <a:ea typeface="Noto Sans JP Regular" panose="020B0500000000000000" pitchFamily="34" charset="-128"/>
            </a:endParaRPr>
          </a:p>
        </p:txBody>
      </p:sp>
      <p:sp>
        <p:nvSpPr>
          <p:cNvPr id="378" name="Google Shape;378;p29"/>
          <p:cNvSpPr/>
          <p:nvPr/>
        </p:nvSpPr>
        <p:spPr>
          <a:xfrm>
            <a:off x="2274413" y="1168763"/>
            <a:ext cx="13164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rgbClr val="00A85F"/>
                </a:solidFill>
                <a:latin typeface="Noto Sans JP Regular" panose="020B0500000000000000" pitchFamily="34" charset="-128"/>
                <a:ea typeface="Noto Sans JP Regular" panose="020B0500000000000000" pitchFamily="34" charset="-128"/>
              </a:rPr>
              <a:t>Specific</a:t>
            </a:r>
            <a:endParaRPr>
              <a:solidFill>
                <a:srgbClr val="00A85F"/>
              </a:solidFill>
              <a:latin typeface="Noto Sans JP Regular" panose="020B0500000000000000" pitchFamily="34" charset="-128"/>
              <a:ea typeface="Noto Sans JP Regular" panose="020B0500000000000000" pitchFamily="34" charset="-128"/>
            </a:endParaRPr>
          </a:p>
        </p:txBody>
      </p:sp>
      <p:sp>
        <p:nvSpPr>
          <p:cNvPr id="379" name="Google Shape;379;p29"/>
          <p:cNvSpPr/>
          <p:nvPr/>
        </p:nvSpPr>
        <p:spPr>
          <a:xfrm>
            <a:off x="2274413" y="1810713"/>
            <a:ext cx="13164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rgbClr val="00A85F"/>
                </a:solidFill>
                <a:latin typeface="Noto Sans JP Regular" panose="020B0500000000000000" pitchFamily="34" charset="-128"/>
                <a:ea typeface="Noto Sans JP Regular" panose="020B0500000000000000" pitchFamily="34" charset="-128"/>
              </a:rPr>
              <a:t>Measurable</a:t>
            </a:r>
            <a:endParaRPr>
              <a:solidFill>
                <a:srgbClr val="00A85F"/>
              </a:solidFill>
              <a:latin typeface="Noto Sans JP Regular" panose="020B0500000000000000" pitchFamily="34" charset="-128"/>
              <a:ea typeface="Noto Sans JP Regular" panose="020B0500000000000000" pitchFamily="34" charset="-128"/>
            </a:endParaRPr>
          </a:p>
        </p:txBody>
      </p:sp>
      <p:sp>
        <p:nvSpPr>
          <p:cNvPr id="380" name="Google Shape;380;p29"/>
          <p:cNvSpPr/>
          <p:nvPr/>
        </p:nvSpPr>
        <p:spPr>
          <a:xfrm>
            <a:off x="2274413" y="2452663"/>
            <a:ext cx="13164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rgbClr val="00A85F"/>
                </a:solidFill>
                <a:latin typeface="Noto Sans JP Regular" panose="020B0500000000000000" pitchFamily="34" charset="-128"/>
                <a:ea typeface="Noto Sans JP Regular" panose="020B0500000000000000" pitchFamily="34" charset="-128"/>
              </a:rPr>
              <a:t>Achievable</a:t>
            </a:r>
            <a:endParaRPr>
              <a:solidFill>
                <a:srgbClr val="00A85F"/>
              </a:solidFill>
              <a:latin typeface="Noto Sans JP Regular" panose="020B0500000000000000" pitchFamily="34" charset="-128"/>
              <a:ea typeface="Noto Sans JP Regular" panose="020B0500000000000000" pitchFamily="34" charset="-128"/>
            </a:endParaRPr>
          </a:p>
        </p:txBody>
      </p:sp>
      <p:sp>
        <p:nvSpPr>
          <p:cNvPr id="381" name="Google Shape;381;p29"/>
          <p:cNvSpPr/>
          <p:nvPr/>
        </p:nvSpPr>
        <p:spPr>
          <a:xfrm>
            <a:off x="2274413" y="3094613"/>
            <a:ext cx="13164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rgbClr val="00A85F"/>
                </a:solidFill>
                <a:latin typeface="Noto Sans JP Regular" panose="020B0500000000000000" pitchFamily="34" charset="-128"/>
                <a:ea typeface="Noto Sans JP Regular" panose="020B0500000000000000" pitchFamily="34" charset="-128"/>
              </a:rPr>
              <a:t>Related</a:t>
            </a:r>
            <a:endParaRPr>
              <a:solidFill>
                <a:srgbClr val="00A85F"/>
              </a:solidFill>
              <a:latin typeface="Noto Sans JP Regular" panose="020B0500000000000000" pitchFamily="34" charset="-128"/>
              <a:ea typeface="Noto Sans JP Regular" panose="020B0500000000000000" pitchFamily="34" charset="-128"/>
            </a:endParaRPr>
          </a:p>
        </p:txBody>
      </p:sp>
      <p:sp>
        <p:nvSpPr>
          <p:cNvPr id="382" name="Google Shape;382;p29"/>
          <p:cNvSpPr/>
          <p:nvPr/>
        </p:nvSpPr>
        <p:spPr>
          <a:xfrm>
            <a:off x="2274413" y="3736563"/>
            <a:ext cx="13164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a:solidFill>
                  <a:srgbClr val="00A85F"/>
                </a:solidFill>
                <a:latin typeface="Noto Sans JP Regular" panose="020B0500000000000000" pitchFamily="34" charset="-128"/>
                <a:ea typeface="Noto Sans JP Regular" panose="020B0500000000000000" pitchFamily="34" charset="-128"/>
              </a:rPr>
              <a:t>Time-bound</a:t>
            </a:r>
            <a:endParaRPr>
              <a:solidFill>
                <a:srgbClr val="00A85F"/>
              </a:solidFill>
              <a:latin typeface="Noto Sans JP Regular" panose="020B0500000000000000" pitchFamily="34" charset="-128"/>
              <a:ea typeface="Noto Sans JP Regular" panose="020B0500000000000000" pitchFamily="34" charset="-128"/>
            </a:endParaRPr>
          </a:p>
        </p:txBody>
      </p:sp>
      <p:sp>
        <p:nvSpPr>
          <p:cNvPr id="383" name="Google Shape;383;p29"/>
          <p:cNvSpPr/>
          <p:nvPr/>
        </p:nvSpPr>
        <p:spPr>
          <a:xfrm>
            <a:off x="3634313" y="1168763"/>
            <a:ext cx="40302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表現は具体的か</a:t>
            </a:r>
            <a:endParaRPr b="1">
              <a:solidFill>
                <a:srgbClr val="E69138"/>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000">
                <a:latin typeface="Noto Sans JP Regular" panose="020B0500000000000000" pitchFamily="34" charset="-128"/>
                <a:ea typeface="Noto Sans JP Regular" panose="020B0500000000000000" pitchFamily="34" charset="-128"/>
              </a:rPr>
              <a:t>誰が読んでも分かる表現で、具体的な振り返り指標を表す</a:t>
            </a:r>
            <a:endParaRPr sz="1000">
              <a:latin typeface="Noto Sans JP Regular" panose="020B0500000000000000" pitchFamily="34" charset="-128"/>
              <a:ea typeface="Noto Sans JP Regular" panose="020B0500000000000000" pitchFamily="34" charset="-128"/>
            </a:endParaRPr>
          </a:p>
        </p:txBody>
      </p:sp>
      <p:sp>
        <p:nvSpPr>
          <p:cNvPr id="384" name="Google Shape;384;p29"/>
          <p:cNvSpPr/>
          <p:nvPr/>
        </p:nvSpPr>
        <p:spPr>
          <a:xfrm>
            <a:off x="3634313" y="1810713"/>
            <a:ext cx="40302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定量的に測定可能か</a:t>
            </a:r>
            <a:endParaRPr b="1">
              <a:solidFill>
                <a:srgbClr val="E69138"/>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000">
                <a:latin typeface="Noto Sans JP Regular" panose="020B0500000000000000" pitchFamily="34" charset="-128"/>
                <a:ea typeface="Noto Sans JP Regular" panose="020B0500000000000000" pitchFamily="34" charset="-128"/>
              </a:rPr>
              <a:t>目標達成度合いが判断出来るよう、定量化して表す</a:t>
            </a:r>
            <a:endParaRPr sz="1000">
              <a:latin typeface="Noto Sans JP Regular" panose="020B0500000000000000" pitchFamily="34" charset="-128"/>
              <a:ea typeface="Noto Sans JP Regular" panose="020B0500000000000000" pitchFamily="34" charset="-128"/>
            </a:endParaRPr>
          </a:p>
        </p:txBody>
      </p:sp>
      <p:sp>
        <p:nvSpPr>
          <p:cNvPr id="385" name="Google Shape;385;p29"/>
          <p:cNvSpPr/>
          <p:nvPr/>
        </p:nvSpPr>
        <p:spPr>
          <a:xfrm>
            <a:off x="3634313" y="2452663"/>
            <a:ext cx="40302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現実的に達成可能か</a:t>
            </a:r>
            <a:endParaRPr b="1">
              <a:solidFill>
                <a:srgbClr val="E69138"/>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000">
                <a:latin typeface="Noto Sans JP Regular" panose="020B0500000000000000" pitchFamily="34" charset="-128"/>
                <a:ea typeface="Noto Sans JP Regular" panose="020B0500000000000000" pitchFamily="34" charset="-128"/>
              </a:rPr>
              <a:t>希望や願望ではなく、達成可能な内容</a:t>
            </a:r>
            <a:endParaRPr sz="1000">
              <a:latin typeface="Noto Sans JP Regular" panose="020B0500000000000000" pitchFamily="34" charset="-128"/>
              <a:ea typeface="Noto Sans JP Regular" panose="020B0500000000000000" pitchFamily="34" charset="-128"/>
            </a:endParaRPr>
          </a:p>
        </p:txBody>
      </p:sp>
      <p:sp>
        <p:nvSpPr>
          <p:cNvPr id="386" name="Google Shape;386;p29"/>
          <p:cNvSpPr/>
          <p:nvPr/>
        </p:nvSpPr>
        <p:spPr>
          <a:xfrm>
            <a:off x="3634313" y="3094613"/>
            <a:ext cx="40302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経営目標に関連した</a:t>
            </a:r>
            <a:endParaRPr b="1">
              <a:solidFill>
                <a:srgbClr val="E69138"/>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000">
                <a:latin typeface="Noto Sans JP Regular" panose="020B0500000000000000" pitchFamily="34" charset="-128"/>
                <a:ea typeface="Noto Sans JP Regular" panose="020B0500000000000000" pitchFamily="34" charset="-128"/>
              </a:rPr>
              <a:t>会社、組織に関連する内容</a:t>
            </a:r>
            <a:endParaRPr sz="1000">
              <a:latin typeface="Noto Sans JP Regular" panose="020B0500000000000000" pitchFamily="34" charset="-128"/>
              <a:ea typeface="Noto Sans JP Regular" panose="020B0500000000000000" pitchFamily="34" charset="-128"/>
            </a:endParaRPr>
          </a:p>
        </p:txBody>
      </p:sp>
      <p:sp>
        <p:nvSpPr>
          <p:cNvPr id="387" name="Google Shape;387;p29"/>
          <p:cNvSpPr/>
          <p:nvPr/>
        </p:nvSpPr>
        <p:spPr>
          <a:xfrm>
            <a:off x="3634313" y="3722875"/>
            <a:ext cx="4030200" cy="586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期日が設けられているか</a:t>
            </a:r>
            <a:endParaRPr b="1">
              <a:solidFill>
                <a:srgbClr val="E69138"/>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000">
                <a:latin typeface="Noto Sans JP Regular" panose="020B0500000000000000" pitchFamily="34" charset="-128"/>
                <a:ea typeface="Noto Sans JP Regular" panose="020B0500000000000000" pitchFamily="34" charset="-128"/>
              </a:rPr>
              <a:t>いつまでに目標を達成するか、その期日を設定する</a:t>
            </a:r>
            <a:endParaRPr sz="1000">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cxnSp>
        <p:nvCxnSpPr>
          <p:cNvPr id="392" name="Google Shape;392;p30"/>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393" name="Google Shape;393;p30"/>
          <p:cNvGrpSpPr/>
          <p:nvPr/>
        </p:nvGrpSpPr>
        <p:grpSpPr>
          <a:xfrm>
            <a:off x="86401" y="178200"/>
            <a:ext cx="8942163" cy="385462"/>
            <a:chOff x="93599" y="237600"/>
            <a:chExt cx="9687101" cy="513949"/>
          </a:xfrm>
        </p:grpSpPr>
        <p:sp>
          <p:nvSpPr>
            <p:cNvPr id="394" name="Google Shape;394;p30"/>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F3F3F"/>
                  </a:solidFill>
                  <a:latin typeface="Noto Sans JP Regular" panose="020B0500000000000000" pitchFamily="34" charset="-128"/>
                  <a:ea typeface="Noto Sans JP Regular" panose="020B0500000000000000" pitchFamily="34" charset="-128"/>
                </a:rPr>
                <a:t>目標管理の大事な考え方について</a:t>
              </a:r>
              <a:endParaRPr sz="1200" b="0" i="0" u="none" strike="noStrike" cap="none">
                <a:solidFill>
                  <a:srgbClr val="3F3F3F"/>
                </a:solidFill>
                <a:latin typeface="Noto Sans JP Regular" panose="020B0500000000000000" pitchFamily="34" charset="-128"/>
                <a:ea typeface="Noto Sans JP Regular" panose="020B0500000000000000" pitchFamily="34" charset="-128"/>
                <a:sym typeface="Arial"/>
              </a:endParaRPr>
            </a:p>
          </p:txBody>
        </p:sp>
        <p:cxnSp>
          <p:nvCxnSpPr>
            <p:cNvPr id="395" name="Google Shape;395;p30"/>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396" name="Google Shape;396;p30"/>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grpSp>
        <p:nvGrpSpPr>
          <p:cNvPr id="397" name="Google Shape;397;p30"/>
          <p:cNvGrpSpPr/>
          <p:nvPr/>
        </p:nvGrpSpPr>
        <p:grpSpPr>
          <a:xfrm>
            <a:off x="117235" y="4819086"/>
            <a:ext cx="8911437" cy="187927"/>
            <a:chOff x="127001" y="6376204"/>
            <a:chExt cx="9653815" cy="291540"/>
          </a:xfrm>
        </p:grpSpPr>
        <p:sp>
          <p:nvSpPr>
            <p:cNvPr id="398" name="Google Shape;398;p30"/>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399" name="Google Shape;399;p30"/>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sp>
        <p:nvSpPr>
          <p:cNvPr id="400" name="Google Shape;400;p30"/>
          <p:cNvSpPr/>
          <p:nvPr/>
        </p:nvSpPr>
        <p:spPr>
          <a:xfrm>
            <a:off x="2044838" y="815250"/>
            <a:ext cx="5025300" cy="486300"/>
          </a:xfrm>
          <a:prstGeom prst="rect">
            <a:avLst/>
          </a:prstGeom>
          <a:noFill/>
          <a:ln>
            <a:noFill/>
          </a:ln>
        </p:spPr>
        <p:txBody>
          <a:bodyPr spcFirstLastPara="1" wrap="square" lIns="36000" tIns="45700" rIns="36000"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ja" sz="1500" b="1" i="0" u="none" strike="noStrike" cap="none">
                <a:solidFill>
                  <a:srgbClr val="333333"/>
                </a:solidFill>
                <a:latin typeface="Noto Sans JP Regular" panose="020B0500000000000000" pitchFamily="34" charset="-128"/>
                <a:ea typeface="Noto Sans JP Regular" panose="020B0500000000000000" pitchFamily="34" charset="-128"/>
                <a:sym typeface="Arial"/>
              </a:rPr>
              <a:t>目標管理制度の</a:t>
            </a:r>
            <a:r>
              <a:rPr lang="ja" sz="1500" b="1">
                <a:solidFill>
                  <a:srgbClr val="333333"/>
                </a:solidFill>
                <a:latin typeface="Noto Sans JP Regular" panose="020B0500000000000000" pitchFamily="34" charset="-128"/>
                <a:ea typeface="Noto Sans JP Regular" panose="020B0500000000000000" pitchFamily="34" charset="-128"/>
              </a:rPr>
              <a:t>浸透</a:t>
            </a:r>
            <a:r>
              <a:rPr lang="ja" sz="1500" b="1" i="0" u="none" strike="noStrike" cap="none">
                <a:solidFill>
                  <a:srgbClr val="333333"/>
                </a:solidFill>
                <a:latin typeface="Noto Sans JP Regular" panose="020B0500000000000000" pitchFamily="34" charset="-128"/>
                <a:ea typeface="Noto Sans JP Regular" panose="020B0500000000000000" pitchFamily="34" charset="-128"/>
                <a:sym typeface="Arial"/>
              </a:rPr>
              <a:t>に</a:t>
            </a:r>
            <a:r>
              <a:rPr lang="ja" sz="1500" b="1">
                <a:solidFill>
                  <a:srgbClr val="333333"/>
                </a:solidFill>
                <a:latin typeface="Noto Sans JP Regular" panose="020B0500000000000000" pitchFamily="34" charset="-128"/>
                <a:ea typeface="Noto Sans JP Regular" panose="020B0500000000000000" pitchFamily="34" charset="-128"/>
              </a:rPr>
              <a:t>は全社での協力が</a:t>
            </a:r>
            <a:r>
              <a:rPr lang="ja" sz="1500" b="1">
                <a:solidFill>
                  <a:srgbClr val="00A85F"/>
                </a:solidFill>
                <a:latin typeface="Noto Sans JP Regular" panose="020B0500000000000000" pitchFamily="34" charset="-128"/>
                <a:ea typeface="Noto Sans JP Regular" panose="020B0500000000000000" pitchFamily="34" charset="-128"/>
              </a:rPr>
              <a:t>必要不可欠</a:t>
            </a:r>
            <a:r>
              <a:rPr lang="ja" sz="1500" b="1">
                <a:solidFill>
                  <a:srgbClr val="333333"/>
                </a:solidFill>
                <a:latin typeface="Noto Sans JP Regular" panose="020B0500000000000000" pitchFamily="34" charset="-128"/>
                <a:ea typeface="Noto Sans JP Regular" panose="020B0500000000000000" pitchFamily="34" charset="-128"/>
              </a:rPr>
              <a:t>です</a:t>
            </a:r>
            <a:endParaRPr sz="15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401" name="Google Shape;401;p30"/>
          <p:cNvSpPr/>
          <p:nvPr/>
        </p:nvSpPr>
        <p:spPr>
          <a:xfrm>
            <a:off x="336125" y="2128113"/>
            <a:ext cx="1224900" cy="699900"/>
          </a:xfrm>
          <a:prstGeom prst="rect">
            <a:avLst/>
          </a:prstGeom>
          <a:solidFill>
            <a:srgbClr val="CCEEDF"/>
          </a:solidFill>
          <a:ln w="9525" cap="flat" cmpd="sng">
            <a:solidFill>
              <a:srgbClr val="7F7F7F"/>
            </a:solidFill>
            <a:prstDash val="solid"/>
            <a:round/>
            <a:headEnd type="none" w="sm" len="sm"/>
            <a:tailEnd type="none" w="sm" len="sm"/>
          </a:ln>
        </p:spPr>
        <p:txBody>
          <a:bodyPr spcFirstLastPara="1" wrap="square" lIns="36000" tIns="45700" rIns="36000"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ja" sz="1300" b="1">
                <a:solidFill>
                  <a:srgbClr val="333333"/>
                </a:solidFill>
                <a:latin typeface="Noto Sans JP Regular" panose="020B0500000000000000" pitchFamily="34" charset="-128"/>
                <a:ea typeface="Noto Sans JP Regular" panose="020B0500000000000000" pitchFamily="34" charset="-128"/>
              </a:rPr>
              <a:t>経営層</a:t>
            </a:r>
            <a:endParaRPr sz="13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402" name="Google Shape;402;p30"/>
          <p:cNvSpPr/>
          <p:nvPr/>
        </p:nvSpPr>
        <p:spPr>
          <a:xfrm>
            <a:off x="1611192" y="2128099"/>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会社の将来についてや、何故私等が</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今この事業をやっているのか</a:t>
            </a:r>
            <a:r>
              <a:rPr lang="ja" sz="1200" b="1">
                <a:solidFill>
                  <a:srgbClr val="E69138"/>
                </a:solidFill>
                <a:highlight>
                  <a:srgbClr val="FFFFFF"/>
                </a:highlight>
                <a:latin typeface="Noto Sans JP Regular" panose="020B0500000000000000" pitchFamily="34" charset="-128"/>
                <a:ea typeface="Noto Sans JP Regular" panose="020B0500000000000000" pitchFamily="34" charset="-128"/>
              </a:rPr>
              <a:t>意義を話す</a:t>
            </a:r>
            <a:endParaRPr sz="1200" b="1">
              <a:solidFill>
                <a:srgbClr val="E69138"/>
              </a:solidFill>
              <a:highlight>
                <a:srgbClr val="FFFFFF"/>
              </a:highlight>
              <a:latin typeface="Noto Sans JP Regular" panose="020B0500000000000000" pitchFamily="34" charset="-128"/>
              <a:ea typeface="Noto Sans JP Regular" panose="020B0500000000000000" pitchFamily="34" charset="-128"/>
            </a:endParaRPr>
          </a:p>
        </p:txBody>
      </p:sp>
      <p:sp>
        <p:nvSpPr>
          <p:cNvPr id="403" name="Google Shape;403;p30"/>
          <p:cNvSpPr/>
          <p:nvPr/>
        </p:nvSpPr>
        <p:spPr>
          <a:xfrm>
            <a:off x="336125" y="2898788"/>
            <a:ext cx="1224900" cy="699900"/>
          </a:xfrm>
          <a:prstGeom prst="rect">
            <a:avLst/>
          </a:prstGeom>
          <a:solidFill>
            <a:srgbClr val="CCEEDF"/>
          </a:solidFill>
          <a:ln w="9525" cap="flat" cmpd="sng">
            <a:solidFill>
              <a:srgbClr val="7F7F7F"/>
            </a:solidFill>
            <a:prstDash val="solid"/>
            <a:round/>
            <a:headEnd type="none" w="sm" len="sm"/>
            <a:tailEnd type="none" w="sm" len="sm"/>
          </a:ln>
        </p:spPr>
        <p:txBody>
          <a:bodyPr spcFirstLastPara="1" wrap="square" lIns="36000" tIns="45700" rIns="36000"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ja" sz="1300" b="1">
                <a:solidFill>
                  <a:srgbClr val="333333"/>
                </a:solidFill>
                <a:latin typeface="Noto Sans JP Regular" panose="020B0500000000000000" pitchFamily="34" charset="-128"/>
                <a:ea typeface="Noto Sans JP Regular" panose="020B0500000000000000" pitchFamily="34" charset="-128"/>
              </a:rPr>
              <a:t>評価者</a:t>
            </a:r>
            <a:endParaRPr sz="13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404" name="Google Shape;404;p30"/>
          <p:cNvSpPr/>
          <p:nvPr/>
        </p:nvSpPr>
        <p:spPr>
          <a:xfrm>
            <a:off x="336125" y="3669472"/>
            <a:ext cx="1224900" cy="699900"/>
          </a:xfrm>
          <a:prstGeom prst="rect">
            <a:avLst/>
          </a:prstGeom>
          <a:solidFill>
            <a:srgbClr val="CCEEDF"/>
          </a:solidFill>
          <a:ln w="9525" cap="flat" cmpd="sng">
            <a:solidFill>
              <a:srgbClr val="7F7F7F"/>
            </a:solidFill>
            <a:prstDash val="solid"/>
            <a:round/>
            <a:headEnd type="none" w="sm" len="sm"/>
            <a:tailEnd type="none" w="sm" len="sm"/>
          </a:ln>
        </p:spPr>
        <p:txBody>
          <a:bodyPr spcFirstLastPara="1" wrap="square" lIns="36000" tIns="45700" rIns="36000"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ja" sz="1300" b="1">
                <a:solidFill>
                  <a:srgbClr val="333333"/>
                </a:solidFill>
                <a:latin typeface="Noto Sans JP Regular" panose="020B0500000000000000" pitchFamily="34" charset="-128"/>
                <a:ea typeface="Noto Sans JP Regular" panose="020B0500000000000000" pitchFamily="34" charset="-128"/>
              </a:rPr>
              <a:t>被評価者</a:t>
            </a:r>
            <a:endParaRPr sz="13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405" name="Google Shape;405;p30"/>
          <p:cNvSpPr/>
          <p:nvPr/>
        </p:nvSpPr>
        <p:spPr>
          <a:xfrm>
            <a:off x="1611192" y="2895211"/>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rgbClr val="333333"/>
                </a:solidFill>
                <a:latin typeface="Noto Sans JP Regular" panose="020B0500000000000000" pitchFamily="34" charset="-128"/>
                <a:ea typeface="Noto Sans JP Regular" panose="020B0500000000000000" pitchFamily="34" charset="-128"/>
              </a:rPr>
              <a:t>目標達成のため、メンバーの成長のため</a:t>
            </a:r>
            <a:endParaRPr sz="1200" b="1">
              <a:solidFill>
                <a:srgbClr val="333333"/>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rgbClr val="E69138"/>
                </a:solidFill>
                <a:latin typeface="Noto Sans JP Regular" panose="020B0500000000000000" pitchFamily="34" charset="-128"/>
                <a:ea typeface="Noto Sans JP Regular" panose="020B0500000000000000" pitchFamily="34" charset="-128"/>
              </a:rPr>
              <a:t>フィードバック</a:t>
            </a:r>
            <a:r>
              <a:rPr lang="ja" sz="1200" b="1">
                <a:solidFill>
                  <a:srgbClr val="333333"/>
                </a:solidFill>
                <a:latin typeface="Noto Sans JP Regular" panose="020B0500000000000000" pitchFamily="34" charset="-128"/>
                <a:ea typeface="Noto Sans JP Regular" panose="020B0500000000000000" pitchFamily="34" charset="-128"/>
              </a:rPr>
              <a:t>を積極的に行う</a:t>
            </a:r>
            <a:endParaRPr sz="1200" b="1" i="0" u="none" strike="noStrike" cap="none">
              <a:solidFill>
                <a:srgbClr val="333333"/>
              </a:solidFill>
              <a:latin typeface="Noto Sans JP Regular" panose="020B0500000000000000" pitchFamily="34" charset="-128"/>
              <a:ea typeface="Noto Sans JP Regular" panose="020B0500000000000000" pitchFamily="34" charset="-128"/>
            </a:endParaRPr>
          </a:p>
        </p:txBody>
      </p:sp>
      <p:sp>
        <p:nvSpPr>
          <p:cNvPr id="406" name="Google Shape;406;p30"/>
          <p:cNvSpPr/>
          <p:nvPr/>
        </p:nvSpPr>
        <p:spPr>
          <a:xfrm>
            <a:off x="1611192" y="3669472"/>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rgbClr val="333333"/>
                </a:solidFill>
                <a:latin typeface="Noto Sans JP Regular" panose="020B0500000000000000" pitchFamily="34" charset="-128"/>
                <a:ea typeface="Noto Sans JP Regular" panose="020B0500000000000000" pitchFamily="34" charset="-128"/>
              </a:rPr>
              <a:t>当事者意識を持って目標を</a:t>
            </a:r>
            <a:endParaRPr sz="1200" b="1">
              <a:solidFill>
                <a:srgbClr val="333333"/>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rgbClr val="333333"/>
                </a:solidFill>
                <a:latin typeface="Noto Sans JP Regular" panose="020B0500000000000000" pitchFamily="34" charset="-128"/>
                <a:ea typeface="Noto Sans JP Regular" panose="020B0500000000000000" pitchFamily="34" charset="-128"/>
              </a:rPr>
              <a:t>達成するために</a:t>
            </a:r>
            <a:r>
              <a:rPr lang="ja" sz="1200" b="1">
                <a:solidFill>
                  <a:srgbClr val="E69138"/>
                </a:solidFill>
                <a:latin typeface="Noto Sans JP Regular" panose="020B0500000000000000" pitchFamily="34" charset="-128"/>
                <a:ea typeface="Noto Sans JP Regular" panose="020B0500000000000000" pitchFamily="34" charset="-128"/>
              </a:rPr>
              <a:t>主体的な行動</a:t>
            </a:r>
            <a:r>
              <a:rPr lang="ja" sz="1200" b="1">
                <a:solidFill>
                  <a:srgbClr val="333333"/>
                </a:solidFill>
                <a:latin typeface="Noto Sans JP Regular" panose="020B0500000000000000" pitchFamily="34" charset="-128"/>
                <a:ea typeface="Noto Sans JP Regular" panose="020B0500000000000000" pitchFamily="34" charset="-128"/>
              </a:rPr>
              <a:t>をとる</a:t>
            </a:r>
            <a:endParaRPr sz="1200" b="1">
              <a:solidFill>
                <a:srgbClr val="333333"/>
              </a:solidFill>
              <a:latin typeface="Noto Sans JP Regular" panose="020B0500000000000000" pitchFamily="34" charset="-128"/>
              <a:ea typeface="Noto Sans JP Regular" panose="020B0500000000000000" pitchFamily="34" charset="-128"/>
            </a:endParaRPr>
          </a:p>
        </p:txBody>
      </p:sp>
      <p:sp>
        <p:nvSpPr>
          <p:cNvPr id="407" name="Google Shape;407;p30"/>
          <p:cNvSpPr/>
          <p:nvPr/>
        </p:nvSpPr>
        <p:spPr>
          <a:xfrm>
            <a:off x="1611188" y="1751263"/>
            <a:ext cx="3574200" cy="3096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solidFill>
                  <a:schemeClr val="lt1"/>
                </a:solidFill>
                <a:latin typeface="Noto Sans JP Regular" panose="020B0500000000000000" pitchFamily="34" charset="-128"/>
                <a:ea typeface="Noto Sans JP Regular" panose="020B0500000000000000" pitchFamily="34" charset="-128"/>
              </a:rPr>
              <a:t>スタンス</a:t>
            </a:r>
            <a:endParaRPr sz="1300" b="1">
              <a:solidFill>
                <a:schemeClr val="lt1"/>
              </a:solidFill>
              <a:latin typeface="Noto Sans JP Regular" panose="020B0500000000000000" pitchFamily="34" charset="-128"/>
              <a:ea typeface="Noto Sans JP Regular" panose="020B0500000000000000" pitchFamily="34" charset="-128"/>
            </a:endParaRPr>
          </a:p>
        </p:txBody>
      </p:sp>
      <p:sp>
        <p:nvSpPr>
          <p:cNvPr id="408" name="Google Shape;408;p30"/>
          <p:cNvSpPr/>
          <p:nvPr/>
        </p:nvSpPr>
        <p:spPr>
          <a:xfrm>
            <a:off x="5235563" y="1751263"/>
            <a:ext cx="3574200" cy="3096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solidFill>
                  <a:schemeClr val="lt1"/>
                </a:solidFill>
                <a:latin typeface="Noto Sans JP Regular" panose="020B0500000000000000" pitchFamily="34" charset="-128"/>
                <a:ea typeface="Noto Sans JP Regular" panose="020B0500000000000000" pitchFamily="34" charset="-128"/>
              </a:rPr>
              <a:t>問いかけ</a:t>
            </a:r>
            <a:endParaRPr sz="1300" b="1">
              <a:solidFill>
                <a:schemeClr val="lt1"/>
              </a:solidFill>
              <a:latin typeface="Noto Sans JP Regular" panose="020B0500000000000000" pitchFamily="34" charset="-128"/>
              <a:ea typeface="Noto Sans JP Regular" panose="020B0500000000000000" pitchFamily="34" charset="-128"/>
            </a:endParaRPr>
          </a:p>
        </p:txBody>
      </p:sp>
      <p:sp>
        <p:nvSpPr>
          <p:cNvPr id="409" name="Google Shape;409;p30"/>
          <p:cNvSpPr/>
          <p:nvPr/>
        </p:nvSpPr>
        <p:spPr>
          <a:xfrm>
            <a:off x="5235567" y="2124862"/>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最近従業員に対して、経営層から</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会社の想いを伝えられているか？</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p:txBody>
      </p:sp>
      <p:sp>
        <p:nvSpPr>
          <p:cNvPr id="410" name="Google Shape;410;p30"/>
          <p:cNvSpPr/>
          <p:nvPr/>
        </p:nvSpPr>
        <p:spPr>
          <a:xfrm>
            <a:off x="5235567" y="2897168"/>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メンバーに対して、共感出来ているか？</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業務の依頼背景を伝えられているか？</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p:txBody>
      </p:sp>
      <p:sp>
        <p:nvSpPr>
          <p:cNvPr id="411" name="Google Shape;411;p30"/>
          <p:cNvSpPr/>
          <p:nvPr/>
        </p:nvSpPr>
        <p:spPr>
          <a:xfrm>
            <a:off x="5235567" y="3669474"/>
            <a:ext cx="3574200" cy="699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36000" tIns="45700" rIns="36000" bIns="45700" anchor="ctr" anchorCtr="0">
            <a:noAutofit/>
          </a:bodyPr>
          <a:lstStyle/>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今の仕事をもっと楽に出来ないか？</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Clr>
                <a:schemeClr val="dk1"/>
              </a:buClr>
              <a:buSzPts val="1600"/>
              <a:buFont typeface="Arial"/>
              <a:buNone/>
            </a:pPr>
            <a:r>
              <a:rPr lang="ja" sz="1200" b="1">
                <a:solidFill>
                  <a:schemeClr val="dk1"/>
                </a:solidFill>
                <a:highlight>
                  <a:srgbClr val="FFFFFF"/>
                </a:highlight>
                <a:latin typeface="Noto Sans JP Regular" panose="020B0500000000000000" pitchFamily="34" charset="-128"/>
                <a:ea typeface="Noto Sans JP Regular" panose="020B0500000000000000" pitchFamily="34" charset="-128"/>
              </a:rPr>
              <a:t>目標を振り返られているか？</a:t>
            </a:r>
            <a:endParaRPr sz="1200" b="1">
              <a:solidFill>
                <a:schemeClr val="dk1"/>
              </a:solidFill>
              <a:highlight>
                <a:srgbClr val="FFFFF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cxnSp>
        <p:nvCxnSpPr>
          <p:cNvPr id="416" name="Google Shape;416;p31"/>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417" name="Google Shape;417;p31"/>
          <p:cNvGrpSpPr/>
          <p:nvPr/>
        </p:nvGrpSpPr>
        <p:grpSpPr>
          <a:xfrm>
            <a:off x="86401" y="178200"/>
            <a:ext cx="8942163" cy="385462"/>
            <a:chOff x="93599" y="237600"/>
            <a:chExt cx="9687101" cy="513949"/>
          </a:xfrm>
        </p:grpSpPr>
        <p:sp>
          <p:nvSpPr>
            <p:cNvPr id="418" name="Google Shape;418;p31"/>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目標管理の流れ</a:t>
              </a:r>
              <a:endParaRPr sz="12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419" name="Google Shape;419;p31"/>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420" name="Google Shape;420;p31"/>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421" name="Google Shape;421;p31"/>
          <p:cNvSpPr/>
          <p:nvPr/>
        </p:nvSpPr>
        <p:spPr>
          <a:xfrm>
            <a:off x="790525" y="2680425"/>
            <a:ext cx="396600" cy="9303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被評価者</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2" name="Google Shape;422;p31"/>
          <p:cNvSpPr/>
          <p:nvPr/>
        </p:nvSpPr>
        <p:spPr>
          <a:xfrm>
            <a:off x="790525" y="3722000"/>
            <a:ext cx="396600" cy="9303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評価者</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3" name="Google Shape;423;p31"/>
          <p:cNvSpPr/>
          <p:nvPr/>
        </p:nvSpPr>
        <p:spPr>
          <a:xfrm>
            <a:off x="1187125" y="2680425"/>
            <a:ext cx="1176300" cy="930300"/>
          </a:xfrm>
          <a:prstGeom prst="homePlate">
            <a:avLst>
              <a:gd name="adj" fmla="val 50000"/>
            </a:avLst>
          </a:prstGeom>
          <a:solidFill>
            <a:srgbClr val="00B05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目標設定</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4" name="Google Shape;424;p31"/>
          <p:cNvSpPr/>
          <p:nvPr/>
        </p:nvSpPr>
        <p:spPr>
          <a:xfrm>
            <a:off x="2363425" y="3722000"/>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目標承認</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5" name="Google Shape;425;p31"/>
          <p:cNvSpPr/>
          <p:nvPr/>
        </p:nvSpPr>
        <p:spPr>
          <a:xfrm>
            <a:off x="3539725" y="2609025"/>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1on1面談</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6" name="Google Shape;426;p31"/>
          <p:cNvSpPr/>
          <p:nvPr/>
        </p:nvSpPr>
        <p:spPr>
          <a:xfrm>
            <a:off x="3539725" y="3722000"/>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1on1面談</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7" name="Google Shape;427;p31"/>
          <p:cNvSpPr/>
          <p:nvPr/>
        </p:nvSpPr>
        <p:spPr>
          <a:xfrm>
            <a:off x="4716025" y="2609025"/>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自己評価</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8" name="Google Shape;428;p31"/>
          <p:cNvSpPr/>
          <p:nvPr/>
        </p:nvSpPr>
        <p:spPr>
          <a:xfrm>
            <a:off x="5969625" y="3722000"/>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評価者</a:t>
            </a:r>
            <a:endParaRPr sz="1200" b="1">
              <a:solidFill>
                <a:schemeClr val="lt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評価</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29" name="Google Shape;429;p31"/>
          <p:cNvSpPr/>
          <p:nvPr/>
        </p:nvSpPr>
        <p:spPr>
          <a:xfrm>
            <a:off x="7145925" y="2609025"/>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評価面談</a:t>
            </a:r>
            <a:endParaRPr sz="1300">
              <a:latin typeface="Noto Sans JP Regular" panose="020B0500000000000000" pitchFamily="34" charset="-128"/>
              <a:ea typeface="Noto Sans JP Regular" panose="020B0500000000000000" pitchFamily="34" charset="-128"/>
            </a:endParaRPr>
          </a:p>
        </p:txBody>
      </p:sp>
      <p:sp>
        <p:nvSpPr>
          <p:cNvPr id="430" name="Google Shape;430;p31"/>
          <p:cNvSpPr/>
          <p:nvPr/>
        </p:nvSpPr>
        <p:spPr>
          <a:xfrm>
            <a:off x="7145925" y="3722000"/>
            <a:ext cx="1176300" cy="930300"/>
          </a:xfrm>
          <a:prstGeom prst="homePlate">
            <a:avLst>
              <a:gd name="adj"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b="1">
                <a:solidFill>
                  <a:schemeClr val="lt1"/>
                </a:solidFill>
                <a:latin typeface="Noto Sans JP Regular" panose="020B0500000000000000" pitchFamily="34" charset="-128"/>
                <a:ea typeface="Noto Sans JP Regular" panose="020B0500000000000000" pitchFamily="34" charset="-128"/>
              </a:rPr>
              <a:t>評価面談</a:t>
            </a:r>
            <a:endParaRPr sz="1200" b="1">
              <a:solidFill>
                <a:schemeClr val="lt1"/>
              </a:solidFill>
              <a:latin typeface="Noto Sans JP Regular" panose="020B0500000000000000" pitchFamily="34" charset="-128"/>
              <a:ea typeface="Noto Sans JP Regular" panose="020B0500000000000000" pitchFamily="34" charset="-128"/>
            </a:endParaRPr>
          </a:p>
        </p:txBody>
      </p:sp>
      <p:sp>
        <p:nvSpPr>
          <p:cNvPr id="431" name="Google Shape;431;p31"/>
          <p:cNvSpPr/>
          <p:nvPr/>
        </p:nvSpPr>
        <p:spPr>
          <a:xfrm>
            <a:off x="1187138" y="1565575"/>
            <a:ext cx="2352600" cy="684000"/>
          </a:xfrm>
          <a:prstGeom prst="rightArrow">
            <a:avLst>
              <a:gd name="adj1" fmla="val 50000"/>
              <a:gd name="adj2" fmla="val 5000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100" b="1">
                <a:latin typeface="Noto Sans JP Regular" panose="020B0500000000000000" pitchFamily="34" charset="-128"/>
                <a:ea typeface="Noto Sans JP Regular" panose="020B0500000000000000" pitchFamily="34" charset="-128"/>
              </a:rPr>
              <a:t>期初</a:t>
            </a:r>
            <a:endParaRPr sz="1100" b="1">
              <a:latin typeface="Noto Sans JP Regular" panose="020B0500000000000000" pitchFamily="34" charset="-128"/>
              <a:ea typeface="Noto Sans JP Regular" panose="020B0500000000000000" pitchFamily="34" charset="-128"/>
            </a:endParaRPr>
          </a:p>
        </p:txBody>
      </p:sp>
      <p:sp>
        <p:nvSpPr>
          <p:cNvPr id="432" name="Google Shape;432;p31"/>
          <p:cNvSpPr/>
          <p:nvPr/>
        </p:nvSpPr>
        <p:spPr>
          <a:xfrm>
            <a:off x="3539738" y="1565575"/>
            <a:ext cx="1176300" cy="684000"/>
          </a:xfrm>
          <a:prstGeom prst="rightArrow">
            <a:avLst>
              <a:gd name="adj1" fmla="val 50000"/>
              <a:gd name="adj2" fmla="val 5000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100" b="1">
                <a:latin typeface="Noto Sans JP Regular" panose="020B0500000000000000" pitchFamily="34" charset="-128"/>
                <a:ea typeface="Noto Sans JP Regular" panose="020B0500000000000000" pitchFamily="34" charset="-128"/>
              </a:rPr>
              <a:t>期中</a:t>
            </a:r>
            <a:endParaRPr sz="1100" b="1">
              <a:latin typeface="Noto Sans JP Regular" panose="020B0500000000000000" pitchFamily="34" charset="-128"/>
              <a:ea typeface="Noto Sans JP Regular" panose="020B0500000000000000" pitchFamily="34" charset="-128"/>
            </a:endParaRPr>
          </a:p>
        </p:txBody>
      </p:sp>
      <p:sp>
        <p:nvSpPr>
          <p:cNvPr id="433" name="Google Shape;433;p31"/>
          <p:cNvSpPr/>
          <p:nvPr/>
        </p:nvSpPr>
        <p:spPr>
          <a:xfrm>
            <a:off x="4716038" y="1565575"/>
            <a:ext cx="3606300" cy="684000"/>
          </a:xfrm>
          <a:prstGeom prst="rightArrow">
            <a:avLst>
              <a:gd name="adj1" fmla="val 50000"/>
              <a:gd name="adj2" fmla="val 5000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100" b="1">
                <a:latin typeface="Noto Sans JP Regular" panose="020B0500000000000000" pitchFamily="34" charset="-128"/>
                <a:ea typeface="Noto Sans JP Regular" panose="020B0500000000000000" pitchFamily="34" charset="-128"/>
              </a:rPr>
              <a:t>期末</a:t>
            </a:r>
            <a:endParaRPr sz="1100" b="1">
              <a:latin typeface="Noto Sans JP Regular" panose="020B0500000000000000" pitchFamily="34" charset="-128"/>
              <a:ea typeface="Noto Sans JP Regular" panose="020B0500000000000000" pitchFamily="34" charset="-128"/>
            </a:endParaRPr>
          </a:p>
        </p:txBody>
      </p:sp>
      <p:cxnSp>
        <p:nvCxnSpPr>
          <p:cNvPr id="434" name="Google Shape;434;p31"/>
          <p:cNvCxnSpPr/>
          <p:nvPr/>
        </p:nvCxnSpPr>
        <p:spPr>
          <a:xfrm>
            <a:off x="1187075" y="1739100"/>
            <a:ext cx="0" cy="2913600"/>
          </a:xfrm>
          <a:prstGeom prst="straightConnector1">
            <a:avLst/>
          </a:prstGeom>
          <a:noFill/>
          <a:ln w="9525" cap="flat" cmpd="sng">
            <a:solidFill>
              <a:schemeClr val="dk2"/>
            </a:solidFill>
            <a:prstDash val="dash"/>
            <a:round/>
            <a:headEnd type="none" w="med" len="med"/>
            <a:tailEnd type="none" w="med" len="med"/>
          </a:ln>
        </p:spPr>
      </p:cxnSp>
      <p:cxnSp>
        <p:nvCxnSpPr>
          <p:cNvPr id="435" name="Google Shape;435;p31"/>
          <p:cNvCxnSpPr>
            <a:stCxn id="432" idx="1"/>
          </p:cNvCxnSpPr>
          <p:nvPr/>
        </p:nvCxnSpPr>
        <p:spPr>
          <a:xfrm flipH="1">
            <a:off x="3538538" y="1907575"/>
            <a:ext cx="1200" cy="2745000"/>
          </a:xfrm>
          <a:prstGeom prst="straightConnector1">
            <a:avLst/>
          </a:prstGeom>
          <a:noFill/>
          <a:ln w="9525" cap="flat" cmpd="sng">
            <a:solidFill>
              <a:schemeClr val="dk2"/>
            </a:solidFill>
            <a:prstDash val="dash"/>
            <a:round/>
            <a:headEnd type="none" w="med" len="med"/>
            <a:tailEnd type="none" w="med" len="med"/>
          </a:ln>
        </p:spPr>
      </p:cxnSp>
      <p:cxnSp>
        <p:nvCxnSpPr>
          <p:cNvPr id="436" name="Google Shape;436;p31"/>
          <p:cNvCxnSpPr>
            <a:stCxn id="433" idx="1"/>
          </p:cNvCxnSpPr>
          <p:nvPr/>
        </p:nvCxnSpPr>
        <p:spPr>
          <a:xfrm>
            <a:off x="4716038" y="1907575"/>
            <a:ext cx="1800" cy="2728800"/>
          </a:xfrm>
          <a:prstGeom prst="straightConnector1">
            <a:avLst/>
          </a:prstGeom>
          <a:noFill/>
          <a:ln w="9525" cap="flat" cmpd="sng">
            <a:solidFill>
              <a:schemeClr val="dk2"/>
            </a:solidFill>
            <a:prstDash val="dash"/>
            <a:round/>
            <a:headEnd type="none" w="med" len="med"/>
            <a:tailEnd type="none" w="med" len="med"/>
          </a:ln>
        </p:spPr>
      </p:cxnSp>
      <p:cxnSp>
        <p:nvCxnSpPr>
          <p:cNvPr id="437" name="Google Shape;437;p31"/>
          <p:cNvCxnSpPr/>
          <p:nvPr/>
        </p:nvCxnSpPr>
        <p:spPr>
          <a:xfrm>
            <a:off x="8322350" y="1755525"/>
            <a:ext cx="0" cy="2897100"/>
          </a:xfrm>
          <a:prstGeom prst="straightConnector1">
            <a:avLst/>
          </a:prstGeom>
          <a:noFill/>
          <a:ln w="9525" cap="flat" cmpd="sng">
            <a:solidFill>
              <a:schemeClr val="dk2"/>
            </a:solidFill>
            <a:prstDash val="dash"/>
            <a:round/>
            <a:headEnd type="none" w="med" len="med"/>
            <a:tailEnd type="none" w="med" len="med"/>
          </a:ln>
        </p:spPr>
      </p:cxnSp>
      <p:sp>
        <p:nvSpPr>
          <p:cNvPr id="438" name="Google Shape;438;p31"/>
          <p:cNvSpPr/>
          <p:nvPr/>
        </p:nvSpPr>
        <p:spPr>
          <a:xfrm>
            <a:off x="1037100" y="744375"/>
            <a:ext cx="7243200" cy="521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dk1"/>
                </a:solidFill>
                <a:latin typeface="Noto Sans JP Regular" panose="020B0500000000000000" pitchFamily="34" charset="-128"/>
                <a:ea typeface="Noto Sans JP Regular" panose="020B0500000000000000" pitchFamily="34" charset="-128"/>
              </a:rPr>
              <a:t>期初に目標を記入し、期中に1on1で目標進捗について擦り合わせをしつつ、</a:t>
            </a:r>
            <a:endParaRPr b="1">
              <a:solidFill>
                <a:schemeClr val="dk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b="1">
                <a:solidFill>
                  <a:schemeClr val="dk1"/>
                </a:solidFill>
                <a:latin typeface="Noto Sans JP Regular" panose="020B0500000000000000" pitchFamily="34" charset="-128"/>
                <a:ea typeface="Noto Sans JP Regular" panose="020B0500000000000000" pitchFamily="34" charset="-128"/>
              </a:rPr>
              <a:t>軌道修正をしながら目標達成出来るように行動し、期末に期中の振り返りをする</a:t>
            </a:r>
            <a:endParaRPr b="1">
              <a:solidFill>
                <a:schemeClr val="dk1"/>
              </a:solidFill>
              <a:latin typeface="Noto Sans JP Regular" panose="020B0500000000000000" pitchFamily="34" charset="-128"/>
              <a:ea typeface="Noto Sans JP Regular" panose="020B0500000000000000" pitchFamily="34" charset="-128"/>
            </a:endParaRPr>
          </a:p>
        </p:txBody>
      </p:sp>
      <p:grpSp>
        <p:nvGrpSpPr>
          <p:cNvPr id="439" name="Google Shape;439;p31"/>
          <p:cNvGrpSpPr/>
          <p:nvPr/>
        </p:nvGrpSpPr>
        <p:grpSpPr>
          <a:xfrm>
            <a:off x="117235" y="4819086"/>
            <a:ext cx="8911437" cy="187927"/>
            <a:chOff x="127001" y="6376204"/>
            <a:chExt cx="9653815" cy="291540"/>
          </a:xfrm>
        </p:grpSpPr>
        <p:sp>
          <p:nvSpPr>
            <p:cNvPr id="440" name="Google Shape;440;p31"/>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441" name="Google Shape;441;p31"/>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32"/>
          <p:cNvSpPr txBox="1">
            <a:spLocks noGrp="1"/>
          </p:cNvSpPr>
          <p:nvPr>
            <p:ph type="title"/>
          </p:nvPr>
        </p:nvSpPr>
        <p:spPr>
          <a:xfrm>
            <a:off x="628650" y="273845"/>
            <a:ext cx="7886700" cy="994200"/>
          </a:xfrm>
          <a:prstGeom prst="rect">
            <a:avLst/>
          </a:prstGeom>
        </p:spPr>
        <p:txBody>
          <a:bodyPr spcFirstLastPara="1" wrap="square" lIns="79125" tIns="39550" rIns="79125" bIns="39550" anchor="ctr" anchorCtr="0">
            <a:normAutofit/>
          </a:bodyPr>
          <a:lstStyle/>
          <a:p>
            <a:pPr marL="0" lvl="0" indent="0" algn="l" rtl="0">
              <a:spcBef>
                <a:spcPts val="0"/>
              </a:spcBef>
              <a:spcAft>
                <a:spcPts val="0"/>
              </a:spcAft>
              <a:buNone/>
            </a:pPr>
            <a:endParaRPr/>
          </a:p>
        </p:txBody>
      </p:sp>
      <p:sp>
        <p:nvSpPr>
          <p:cNvPr id="447" name="Google Shape;447;p32"/>
          <p:cNvSpPr txBox="1">
            <a:spLocks noGrp="1"/>
          </p:cNvSpPr>
          <p:nvPr>
            <p:ph type="body" idx="1"/>
          </p:nvPr>
        </p:nvSpPr>
        <p:spPr>
          <a:xfrm>
            <a:off x="628650" y="1369219"/>
            <a:ext cx="7886700" cy="3263400"/>
          </a:xfrm>
          <a:prstGeom prst="rect">
            <a:avLst/>
          </a:prstGeom>
        </p:spPr>
        <p:txBody>
          <a:bodyPr spcFirstLastPara="1" wrap="square" lIns="79125" tIns="39550" rIns="79125" bIns="39550" anchor="t" anchorCtr="0">
            <a:normAutofit/>
          </a:bodyPr>
          <a:lstStyle/>
          <a:p>
            <a:pPr marL="0" lvl="0" indent="0" algn="l" rtl="0">
              <a:spcBef>
                <a:spcPts val="900"/>
              </a:spcBef>
              <a:spcAft>
                <a:spcPts val="0"/>
              </a:spcAft>
              <a:buNone/>
            </a:pPr>
            <a:endParaRPr/>
          </a:p>
        </p:txBody>
      </p:sp>
      <p:sp>
        <p:nvSpPr>
          <p:cNvPr id="448" name="Google Shape;448;p32"/>
          <p:cNvSpPr/>
          <p:nvPr/>
        </p:nvSpPr>
        <p:spPr>
          <a:xfrm>
            <a:off x="0" y="0"/>
            <a:ext cx="9144000" cy="5143500"/>
          </a:xfrm>
          <a:prstGeom prst="rect">
            <a:avLst/>
          </a:prstGeom>
          <a:solidFill>
            <a:srgbClr val="00A85F"/>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449" name="Google Shape;449;p32"/>
          <p:cNvSpPr/>
          <p:nvPr/>
        </p:nvSpPr>
        <p:spPr>
          <a:xfrm>
            <a:off x="1219650" y="1881450"/>
            <a:ext cx="6704700" cy="13806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3000" b="1">
                <a:solidFill>
                  <a:schemeClr val="lt1"/>
                </a:solidFill>
                <a:latin typeface="Noto Sans JP Regular" panose="020B0500000000000000" pitchFamily="34" charset="-128"/>
                <a:ea typeface="Noto Sans JP Regular" panose="020B0500000000000000" pitchFamily="34" charset="-128"/>
              </a:rPr>
              <a:t>3.1on1について</a:t>
            </a:r>
            <a:endParaRPr sz="3000" b="1">
              <a:solidFill>
                <a:schemeClr val="lt1"/>
              </a:solidFill>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grpSp>
        <p:nvGrpSpPr>
          <p:cNvPr id="70" name="Google Shape;70;p15"/>
          <p:cNvGrpSpPr/>
          <p:nvPr/>
        </p:nvGrpSpPr>
        <p:grpSpPr>
          <a:xfrm>
            <a:off x="117235" y="4819086"/>
            <a:ext cx="8911437" cy="187927"/>
            <a:chOff x="127001" y="6376204"/>
            <a:chExt cx="9653815" cy="291540"/>
          </a:xfrm>
        </p:grpSpPr>
        <p:sp>
          <p:nvSpPr>
            <p:cNvPr id="71" name="Google Shape;71;p15"/>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72" name="Google Shape;72;p15"/>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73" name="Google Shape;73;p15"/>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74" name="Google Shape;74;p15"/>
          <p:cNvGrpSpPr/>
          <p:nvPr/>
        </p:nvGrpSpPr>
        <p:grpSpPr>
          <a:xfrm>
            <a:off x="86401" y="178200"/>
            <a:ext cx="8942163" cy="385462"/>
            <a:chOff x="93599" y="237600"/>
            <a:chExt cx="9687101" cy="513949"/>
          </a:xfrm>
        </p:grpSpPr>
        <p:sp>
          <p:nvSpPr>
            <p:cNvPr id="75" name="Google Shape;75;p15"/>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本日のアジェンダ</a:t>
              </a:r>
              <a:endParaRPr sz="12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76" name="Google Shape;76;p15"/>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77" name="Google Shape;77;p15"/>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78" name="Google Shape;78;p15"/>
          <p:cNvSpPr/>
          <p:nvPr/>
        </p:nvSpPr>
        <p:spPr>
          <a:xfrm>
            <a:off x="1693775" y="939125"/>
            <a:ext cx="5712000" cy="6717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chemeClr val="lt1"/>
                </a:solidFill>
                <a:latin typeface="Noto Sans JP Regular" panose="020B0500000000000000" pitchFamily="34" charset="-128"/>
                <a:ea typeface="Noto Sans JP Regular" panose="020B0500000000000000" pitchFamily="34" charset="-128"/>
              </a:rPr>
              <a:t>1.会社の想いとHRBrain導入について</a:t>
            </a:r>
            <a:endParaRPr sz="1700" b="1">
              <a:solidFill>
                <a:schemeClr val="lt1"/>
              </a:solidFill>
              <a:latin typeface="Noto Sans JP Regular" panose="020B0500000000000000" pitchFamily="34" charset="-128"/>
              <a:ea typeface="Noto Sans JP Regular" panose="020B0500000000000000" pitchFamily="34" charset="-128"/>
            </a:endParaRPr>
          </a:p>
        </p:txBody>
      </p:sp>
      <p:sp>
        <p:nvSpPr>
          <p:cNvPr id="79" name="Google Shape;79;p15"/>
          <p:cNvSpPr/>
          <p:nvPr/>
        </p:nvSpPr>
        <p:spPr>
          <a:xfrm>
            <a:off x="1693763" y="1917946"/>
            <a:ext cx="5712000" cy="6717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chemeClr val="lt1"/>
                </a:solidFill>
                <a:latin typeface="Noto Sans JP Regular" panose="020B0500000000000000" pitchFamily="34" charset="-128"/>
                <a:ea typeface="Noto Sans JP Regular" panose="020B0500000000000000" pitchFamily="34" charset="-128"/>
              </a:rPr>
              <a:t>2.目標管理について</a:t>
            </a:r>
            <a:endParaRPr sz="1700" b="1">
              <a:solidFill>
                <a:schemeClr val="lt1"/>
              </a:solidFill>
              <a:latin typeface="Noto Sans JP Regular" panose="020B0500000000000000" pitchFamily="34" charset="-128"/>
              <a:ea typeface="Noto Sans JP Regular" panose="020B0500000000000000" pitchFamily="34" charset="-128"/>
            </a:endParaRPr>
          </a:p>
        </p:txBody>
      </p:sp>
      <p:sp>
        <p:nvSpPr>
          <p:cNvPr id="80" name="Google Shape;80;p15"/>
          <p:cNvSpPr/>
          <p:nvPr/>
        </p:nvSpPr>
        <p:spPr>
          <a:xfrm>
            <a:off x="1709213" y="2896742"/>
            <a:ext cx="5712000" cy="6717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chemeClr val="lt1"/>
                </a:solidFill>
                <a:latin typeface="Noto Sans JP Regular" panose="020B0500000000000000" pitchFamily="34" charset="-128"/>
                <a:ea typeface="Noto Sans JP Regular" panose="020B0500000000000000" pitchFamily="34" charset="-128"/>
              </a:rPr>
              <a:t>3.1on1について</a:t>
            </a:r>
            <a:endParaRPr sz="1700" b="1">
              <a:solidFill>
                <a:schemeClr val="lt1"/>
              </a:solidFill>
              <a:latin typeface="Noto Sans JP Regular" panose="020B0500000000000000" pitchFamily="34" charset="-128"/>
              <a:ea typeface="Noto Sans JP Regular" panose="020B0500000000000000" pitchFamily="34" charset="-128"/>
            </a:endParaRPr>
          </a:p>
        </p:txBody>
      </p:sp>
      <p:sp>
        <p:nvSpPr>
          <p:cNvPr id="81" name="Google Shape;81;p15"/>
          <p:cNvSpPr/>
          <p:nvPr/>
        </p:nvSpPr>
        <p:spPr>
          <a:xfrm>
            <a:off x="1693750" y="3875550"/>
            <a:ext cx="5712000" cy="6717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chemeClr val="lt1"/>
                </a:solidFill>
                <a:latin typeface="Noto Sans JP Regular" panose="020B0500000000000000" pitchFamily="34" charset="-128"/>
                <a:ea typeface="Noto Sans JP Regular" panose="020B0500000000000000" pitchFamily="34" charset="-128"/>
              </a:rPr>
              <a:t>4.評価者向け説明</a:t>
            </a:r>
            <a:endParaRPr sz="1700" b="1">
              <a:solidFill>
                <a:schemeClr val="lt1"/>
              </a:solidFill>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grpSp>
        <p:nvGrpSpPr>
          <p:cNvPr id="454" name="Google Shape;454;p33"/>
          <p:cNvGrpSpPr/>
          <p:nvPr/>
        </p:nvGrpSpPr>
        <p:grpSpPr>
          <a:xfrm>
            <a:off x="117235" y="4819086"/>
            <a:ext cx="8911437" cy="187927"/>
            <a:chOff x="127001" y="6376204"/>
            <a:chExt cx="9653815" cy="291540"/>
          </a:xfrm>
        </p:grpSpPr>
        <p:sp>
          <p:nvSpPr>
            <p:cNvPr id="455" name="Google Shape;455;p33"/>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456" name="Google Shape;456;p33"/>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457" name="Google Shape;457;p33"/>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458" name="Google Shape;458;p33"/>
          <p:cNvGrpSpPr/>
          <p:nvPr/>
        </p:nvGrpSpPr>
        <p:grpSpPr>
          <a:xfrm>
            <a:off x="86401" y="178200"/>
            <a:ext cx="8942163" cy="385462"/>
            <a:chOff x="93599" y="237600"/>
            <a:chExt cx="9687101" cy="513949"/>
          </a:xfrm>
        </p:grpSpPr>
        <p:sp>
          <p:nvSpPr>
            <p:cNvPr id="459" name="Google Shape;459;p33"/>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F3F3F"/>
                  </a:solidFill>
                  <a:latin typeface="Noto Sans JP Regular" panose="020B0500000000000000" pitchFamily="34" charset="-128"/>
                  <a:ea typeface="Noto Sans JP Regular" panose="020B0500000000000000" pitchFamily="34" charset="-128"/>
                </a:rPr>
                <a:t>1on1とは</a:t>
              </a:r>
              <a:endParaRPr sz="1200" b="0" i="0" u="none" strike="noStrike" cap="none">
                <a:solidFill>
                  <a:srgbClr val="3F3F3F"/>
                </a:solidFill>
                <a:latin typeface="Noto Sans JP Regular" panose="020B0500000000000000" pitchFamily="34" charset="-128"/>
                <a:ea typeface="Noto Sans JP Regular" panose="020B0500000000000000" pitchFamily="34" charset="-128"/>
                <a:sym typeface="Arial"/>
              </a:endParaRPr>
            </a:p>
          </p:txBody>
        </p:sp>
        <p:cxnSp>
          <p:nvCxnSpPr>
            <p:cNvPr id="460" name="Google Shape;460;p33"/>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461" name="Google Shape;461;p33"/>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462" name="Google Shape;462;p33"/>
          <p:cNvSpPr txBox="1"/>
          <p:nvPr/>
        </p:nvSpPr>
        <p:spPr>
          <a:xfrm>
            <a:off x="238566" y="4458938"/>
            <a:ext cx="9013800" cy="2610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3F3F3F"/>
              </a:solidFill>
              <a:latin typeface="Arial"/>
              <a:ea typeface="Arial"/>
              <a:cs typeface="Arial"/>
              <a:sym typeface="Arial"/>
            </a:endParaRPr>
          </a:p>
        </p:txBody>
      </p:sp>
      <p:sp>
        <p:nvSpPr>
          <p:cNvPr id="463" name="Google Shape;463;p33"/>
          <p:cNvSpPr/>
          <p:nvPr/>
        </p:nvSpPr>
        <p:spPr>
          <a:xfrm>
            <a:off x="1290600" y="4244275"/>
            <a:ext cx="6562800" cy="5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232323"/>
                </a:solidFill>
                <a:highlight>
                  <a:schemeClr val="lt1"/>
                </a:highlight>
                <a:latin typeface="Noto Sans JP Regular" panose="020B0500000000000000" pitchFamily="34" charset="-128"/>
                <a:ea typeface="Noto Sans JP Regular" panose="020B0500000000000000" pitchFamily="34" charset="-128"/>
              </a:rPr>
              <a:t>目標と目標を実現するための行動を部下自身が見つけるようにするためには、</a:t>
            </a:r>
            <a:r>
              <a:rPr lang="ja" b="1">
                <a:solidFill>
                  <a:srgbClr val="00B050"/>
                </a:solidFill>
                <a:highlight>
                  <a:schemeClr val="lt1"/>
                </a:highlight>
                <a:latin typeface="Noto Sans JP Regular" panose="020B0500000000000000" pitchFamily="34" charset="-128"/>
                <a:ea typeface="Noto Sans JP Regular" panose="020B0500000000000000" pitchFamily="34" charset="-128"/>
              </a:rPr>
              <a:t>上司からのアドバイスやサポートが必要</a:t>
            </a:r>
            <a:r>
              <a:rPr lang="ja" b="1">
                <a:solidFill>
                  <a:srgbClr val="232323"/>
                </a:solidFill>
                <a:highlight>
                  <a:schemeClr val="lt1"/>
                </a:highlight>
                <a:latin typeface="Noto Sans JP Regular" panose="020B0500000000000000" pitchFamily="34" charset="-128"/>
                <a:ea typeface="Noto Sans JP Regular" panose="020B0500000000000000" pitchFamily="34" charset="-128"/>
              </a:rPr>
              <a:t>です。</a:t>
            </a:r>
            <a:endParaRPr b="1">
              <a:highlight>
                <a:schemeClr val="lt1"/>
              </a:highlight>
              <a:latin typeface="Noto Sans JP Regular" panose="020B0500000000000000" pitchFamily="34" charset="-128"/>
              <a:ea typeface="Noto Sans JP Regular" panose="020B0500000000000000" pitchFamily="34" charset="-128"/>
            </a:endParaRPr>
          </a:p>
        </p:txBody>
      </p:sp>
      <p:sp>
        <p:nvSpPr>
          <p:cNvPr id="464" name="Google Shape;464;p33"/>
          <p:cNvSpPr/>
          <p:nvPr/>
        </p:nvSpPr>
        <p:spPr>
          <a:xfrm>
            <a:off x="6544225" y="1451438"/>
            <a:ext cx="2054400" cy="937200"/>
          </a:xfrm>
          <a:prstGeom prst="wedgeRoundRectCallout">
            <a:avLst>
              <a:gd name="adj1" fmla="val -20833"/>
              <a:gd name="adj2" fmla="val 62500"/>
              <a:gd name="adj3" fmla="val 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目標の進捗共有</a:t>
            </a:r>
            <a:endParaRPr b="1">
              <a:latin typeface="Noto Sans JP Regular" panose="020B0500000000000000" pitchFamily="34" charset="-128"/>
              <a:ea typeface="Noto Sans JP Regular" panose="020B0500000000000000" pitchFamily="34" charset="-128"/>
            </a:endParaRPr>
          </a:p>
        </p:txBody>
      </p:sp>
      <p:sp>
        <p:nvSpPr>
          <p:cNvPr id="465" name="Google Shape;465;p33"/>
          <p:cNvSpPr/>
          <p:nvPr/>
        </p:nvSpPr>
        <p:spPr>
          <a:xfrm>
            <a:off x="6544225" y="2726788"/>
            <a:ext cx="2054400" cy="937200"/>
          </a:xfrm>
          <a:prstGeom prst="wedgeRoundRectCallout">
            <a:avLst>
              <a:gd name="adj1" fmla="val -20833"/>
              <a:gd name="adj2" fmla="val 62500"/>
              <a:gd name="adj3" fmla="val 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コンディション面や</a:t>
            </a:r>
            <a:endParaRPr b="1">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相談事項</a:t>
            </a:r>
            <a:endParaRPr b="1">
              <a:latin typeface="Noto Sans JP Regular" panose="020B0500000000000000" pitchFamily="34" charset="-128"/>
              <a:ea typeface="Noto Sans JP Regular" panose="020B0500000000000000" pitchFamily="34" charset="-128"/>
            </a:endParaRPr>
          </a:p>
        </p:txBody>
      </p:sp>
      <p:sp>
        <p:nvSpPr>
          <p:cNvPr id="466" name="Google Shape;466;p33"/>
          <p:cNvSpPr/>
          <p:nvPr/>
        </p:nvSpPr>
        <p:spPr>
          <a:xfrm flipH="1">
            <a:off x="493775" y="2726788"/>
            <a:ext cx="2054400" cy="937200"/>
          </a:xfrm>
          <a:prstGeom prst="wedgeRoundRectCallout">
            <a:avLst>
              <a:gd name="adj1" fmla="val -20833"/>
              <a:gd name="adj2" fmla="val 62500"/>
              <a:gd name="adj3" fmla="val 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上手くいってない事とその理由</a:t>
            </a:r>
            <a:endParaRPr b="1">
              <a:latin typeface="Noto Sans JP Regular" panose="020B0500000000000000" pitchFamily="34" charset="-128"/>
              <a:ea typeface="Noto Sans JP Regular" panose="020B0500000000000000" pitchFamily="34" charset="-128"/>
            </a:endParaRPr>
          </a:p>
        </p:txBody>
      </p:sp>
      <p:sp>
        <p:nvSpPr>
          <p:cNvPr id="467" name="Google Shape;467;p33"/>
          <p:cNvSpPr/>
          <p:nvPr/>
        </p:nvSpPr>
        <p:spPr>
          <a:xfrm flipH="1">
            <a:off x="493775" y="1500663"/>
            <a:ext cx="2054400" cy="937200"/>
          </a:xfrm>
          <a:prstGeom prst="wedgeRoundRectCallout">
            <a:avLst>
              <a:gd name="adj1" fmla="val -20833"/>
              <a:gd name="adj2" fmla="val 62500"/>
              <a:gd name="adj3" fmla="val 0"/>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上手くいっている事とその理由</a:t>
            </a:r>
            <a:endParaRPr b="1">
              <a:latin typeface="Noto Sans JP Regular" panose="020B0500000000000000" pitchFamily="34" charset="-128"/>
              <a:ea typeface="Noto Sans JP Regular" panose="020B0500000000000000" pitchFamily="34" charset="-128"/>
            </a:endParaRPr>
          </a:p>
        </p:txBody>
      </p:sp>
      <p:sp>
        <p:nvSpPr>
          <p:cNvPr id="468" name="Google Shape;468;p33"/>
          <p:cNvSpPr/>
          <p:nvPr/>
        </p:nvSpPr>
        <p:spPr>
          <a:xfrm>
            <a:off x="1132425" y="720150"/>
            <a:ext cx="7226100" cy="5748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rgbClr val="232323"/>
                </a:solidFill>
                <a:highlight>
                  <a:schemeClr val="lt1"/>
                </a:highlight>
                <a:latin typeface="Noto Sans JP Regular" panose="020B0500000000000000" pitchFamily="34" charset="-128"/>
                <a:ea typeface="Noto Sans JP Regular" panose="020B0500000000000000" pitchFamily="34" charset="-128"/>
              </a:rPr>
              <a:t>1on1とは、上司と部下が1対1で定期的に対話をする場のことです</a:t>
            </a:r>
            <a:endParaRPr b="1">
              <a:solidFill>
                <a:srgbClr val="232323"/>
              </a:solidFill>
              <a:highlight>
                <a:schemeClr val="lt1"/>
              </a:highlight>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b="1">
                <a:solidFill>
                  <a:srgbClr val="232323"/>
                </a:solidFill>
                <a:highlight>
                  <a:schemeClr val="lt1"/>
                </a:highlight>
                <a:latin typeface="Noto Sans JP Regular" panose="020B0500000000000000" pitchFamily="34" charset="-128"/>
                <a:ea typeface="Noto Sans JP Regular" panose="020B0500000000000000" pitchFamily="34" charset="-128"/>
              </a:rPr>
              <a:t>管理のための面談ではなく、</a:t>
            </a:r>
            <a:r>
              <a:rPr lang="ja" b="1">
                <a:solidFill>
                  <a:srgbClr val="00A85F"/>
                </a:solidFill>
                <a:highlight>
                  <a:schemeClr val="lt1"/>
                </a:highlight>
                <a:latin typeface="Noto Sans JP Regular" panose="020B0500000000000000" pitchFamily="34" charset="-128"/>
                <a:ea typeface="Noto Sans JP Regular" panose="020B0500000000000000" pitchFamily="34" charset="-128"/>
              </a:rPr>
              <a:t>部下の成長をサポートするための部下のための時間</a:t>
            </a:r>
            <a:r>
              <a:rPr lang="ja" b="1">
                <a:solidFill>
                  <a:srgbClr val="232323"/>
                </a:solidFill>
                <a:highlight>
                  <a:schemeClr val="lt1"/>
                </a:highlight>
                <a:latin typeface="Noto Sans JP Regular" panose="020B0500000000000000" pitchFamily="34" charset="-128"/>
                <a:ea typeface="Noto Sans JP Regular" panose="020B0500000000000000" pitchFamily="34" charset="-128"/>
              </a:rPr>
              <a:t>です</a:t>
            </a:r>
            <a:endParaRPr b="1">
              <a:highlight>
                <a:schemeClr val="lt1"/>
              </a:highlight>
              <a:latin typeface="Noto Sans JP Regular" panose="020B0500000000000000" pitchFamily="34" charset="-128"/>
              <a:ea typeface="Noto Sans JP Regular" panose="020B0500000000000000" pitchFamily="34" charset="-128"/>
            </a:endParaRPr>
          </a:p>
        </p:txBody>
      </p:sp>
      <p:pic>
        <p:nvPicPr>
          <p:cNvPr id="469" name="Google Shape;469;p33"/>
          <p:cNvPicPr preferRelativeResize="0"/>
          <p:nvPr/>
        </p:nvPicPr>
        <p:blipFill rotWithShape="1">
          <a:blip r:embed="rId3">
            <a:alphaModFix/>
          </a:blip>
          <a:srcRect l="25538" t="22686" r="26815" b="10978"/>
          <a:stretch/>
        </p:blipFill>
        <p:spPr>
          <a:xfrm>
            <a:off x="2995338" y="1659000"/>
            <a:ext cx="3056126" cy="2283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grpSp>
        <p:nvGrpSpPr>
          <p:cNvPr id="474" name="Google Shape;474;p34"/>
          <p:cNvGrpSpPr/>
          <p:nvPr/>
        </p:nvGrpSpPr>
        <p:grpSpPr>
          <a:xfrm>
            <a:off x="117235" y="4819086"/>
            <a:ext cx="8911437" cy="187927"/>
            <a:chOff x="127001" y="6376204"/>
            <a:chExt cx="9653815" cy="291540"/>
          </a:xfrm>
        </p:grpSpPr>
        <p:sp>
          <p:nvSpPr>
            <p:cNvPr id="475" name="Google Shape;475;p34"/>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476" name="Google Shape;476;p34"/>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477" name="Google Shape;477;p34"/>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478" name="Google Shape;478;p34"/>
          <p:cNvGrpSpPr/>
          <p:nvPr/>
        </p:nvGrpSpPr>
        <p:grpSpPr>
          <a:xfrm>
            <a:off x="86401" y="178200"/>
            <a:ext cx="8942163" cy="385462"/>
            <a:chOff x="93599" y="237600"/>
            <a:chExt cx="9687101" cy="513949"/>
          </a:xfrm>
        </p:grpSpPr>
        <p:sp>
          <p:nvSpPr>
            <p:cNvPr id="479" name="Google Shape;479;p34"/>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a:solidFill>
                    <a:srgbClr val="3F3F3F"/>
                  </a:solidFill>
                  <a:highlight>
                    <a:schemeClr val="lt1"/>
                  </a:highlight>
                  <a:latin typeface="Noto Sans JP Regular" panose="020B0500000000000000" pitchFamily="34" charset="-128"/>
                  <a:ea typeface="Noto Sans JP Regular" panose="020B0500000000000000" pitchFamily="34" charset="-128"/>
                </a:rPr>
                <a:t>1on1：メンバーにとってのメリット</a:t>
              </a:r>
              <a:endParaRPr sz="1900" b="0" i="0" u="none" strike="noStrike" cap="none">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480" name="Google Shape;480;p34"/>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481" name="Google Shape;481;p34"/>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482" name="Google Shape;482;p34"/>
          <p:cNvSpPr/>
          <p:nvPr/>
        </p:nvSpPr>
        <p:spPr>
          <a:xfrm>
            <a:off x="6351775" y="641158"/>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483" name="Google Shape;483;p34"/>
          <p:cNvSpPr txBox="1"/>
          <p:nvPr/>
        </p:nvSpPr>
        <p:spPr>
          <a:xfrm>
            <a:off x="148000" y="1794150"/>
            <a:ext cx="8870400" cy="2113369"/>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a:t>
            </a:r>
            <a:r>
              <a:rPr lang="ja" b="1">
                <a:solidFill>
                  <a:srgbClr val="00A85F"/>
                </a:solidFill>
                <a:latin typeface="Noto Sans JP Regular" panose="020B0500000000000000" pitchFamily="34" charset="-128"/>
                <a:ea typeface="Noto Sans JP Regular" panose="020B0500000000000000" pitchFamily="34" charset="-128"/>
              </a:rPr>
              <a:t>こまめに上司に相談をする機会</a:t>
            </a:r>
            <a:r>
              <a:rPr lang="ja" b="1">
                <a:solidFill>
                  <a:srgbClr val="3F3F3F"/>
                </a:solidFill>
                <a:latin typeface="Noto Sans JP Regular" panose="020B0500000000000000" pitchFamily="34" charset="-128"/>
                <a:ea typeface="Noto Sans JP Regular" panose="020B0500000000000000" pitchFamily="34" charset="-128"/>
              </a:rPr>
              <a:t>を持つことができる。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・短い期間でフィードバックを受けることができるため、課題解決や業務の改善に繋げることができる。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・マネージャーとの関係性が向上し、</a:t>
            </a:r>
            <a:r>
              <a:rPr lang="ja" b="1">
                <a:solidFill>
                  <a:srgbClr val="00A85F"/>
                </a:solidFill>
                <a:latin typeface="Noto Sans JP Regular" panose="020B0500000000000000" pitchFamily="34" charset="-128"/>
                <a:ea typeface="Noto Sans JP Regular" panose="020B0500000000000000" pitchFamily="34" charset="-128"/>
              </a:rPr>
              <a:t>信頼関係が構築される</a:t>
            </a:r>
            <a:r>
              <a:rPr lang="ja" b="1">
                <a:solidFill>
                  <a:srgbClr val="3F3F3F"/>
                </a:solidFill>
                <a:latin typeface="Noto Sans JP Regular" panose="020B0500000000000000" pitchFamily="34" charset="-128"/>
                <a:ea typeface="Noto Sans JP Regular" panose="020B0500000000000000" pitchFamily="34" charset="-128"/>
              </a:rPr>
              <a:t>ことでコミュニケーションが円滑になり、</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　アイデアや改善案を自分から提案することができる。</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・定期的に目標達成進捗のすり合わせができるため、</a:t>
            </a:r>
            <a:r>
              <a:rPr lang="ja" b="1">
                <a:solidFill>
                  <a:srgbClr val="00A85F"/>
                </a:solidFill>
                <a:latin typeface="Noto Sans JP Regular" panose="020B0500000000000000" pitchFamily="34" charset="-128"/>
                <a:ea typeface="Noto Sans JP Regular" panose="020B0500000000000000" pitchFamily="34" charset="-128"/>
              </a:rPr>
              <a:t>人事評価に対する納得感が高まる</a:t>
            </a:r>
            <a:r>
              <a:rPr lang="ja" b="1">
                <a:solidFill>
                  <a:srgbClr val="3F3F3F"/>
                </a:solidFill>
                <a:latin typeface="Noto Sans JP Regular" panose="020B0500000000000000" pitchFamily="34" charset="-128"/>
                <a:ea typeface="Noto Sans JP Regular" panose="020B0500000000000000" pitchFamily="34" charset="-128"/>
              </a:rPr>
              <a:t>。</a:t>
            </a:r>
            <a:endParaRPr sz="1800">
              <a:latin typeface="Noto Sans JP Regular" panose="020B0500000000000000" pitchFamily="34" charset="-128"/>
              <a:ea typeface="Noto Sans JP Regular" panose="020B0500000000000000" pitchFamily="34" charset="-128"/>
            </a:endParaRPr>
          </a:p>
        </p:txBody>
      </p:sp>
      <p:sp>
        <p:nvSpPr>
          <p:cNvPr id="484" name="Google Shape;484;p34"/>
          <p:cNvSpPr/>
          <p:nvPr/>
        </p:nvSpPr>
        <p:spPr>
          <a:xfrm>
            <a:off x="127500" y="1261050"/>
            <a:ext cx="3178500"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心理的安全性の確保</a:t>
            </a:r>
            <a:endParaRPr>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grpSp>
        <p:nvGrpSpPr>
          <p:cNvPr id="489" name="Google Shape;489;p35"/>
          <p:cNvGrpSpPr/>
          <p:nvPr/>
        </p:nvGrpSpPr>
        <p:grpSpPr>
          <a:xfrm>
            <a:off x="117235" y="4819086"/>
            <a:ext cx="8911437" cy="187927"/>
            <a:chOff x="127001" y="6376204"/>
            <a:chExt cx="9653815" cy="291540"/>
          </a:xfrm>
        </p:grpSpPr>
        <p:sp>
          <p:nvSpPr>
            <p:cNvPr id="490" name="Google Shape;490;p35"/>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491" name="Google Shape;491;p35"/>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492" name="Google Shape;492;p35"/>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493" name="Google Shape;493;p35"/>
          <p:cNvGrpSpPr/>
          <p:nvPr/>
        </p:nvGrpSpPr>
        <p:grpSpPr>
          <a:xfrm>
            <a:off x="86401" y="178200"/>
            <a:ext cx="8942163" cy="385462"/>
            <a:chOff x="93599" y="237600"/>
            <a:chExt cx="9687101" cy="513949"/>
          </a:xfrm>
        </p:grpSpPr>
        <p:sp>
          <p:nvSpPr>
            <p:cNvPr id="494" name="Google Shape;494;p35"/>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a:solidFill>
                    <a:srgbClr val="3F3F3F"/>
                  </a:solidFill>
                  <a:highlight>
                    <a:schemeClr val="lt1"/>
                  </a:highlight>
                  <a:latin typeface="Noto Sans JP Regular" panose="020B0500000000000000" pitchFamily="34" charset="-128"/>
                  <a:ea typeface="Noto Sans JP Regular" panose="020B0500000000000000" pitchFamily="34" charset="-128"/>
                </a:rPr>
                <a:t>1on1：マネージャーにとってのメリット</a:t>
              </a:r>
              <a:endParaRPr sz="1900" b="0" i="0" u="none" strike="noStrike" cap="none">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495" name="Google Shape;495;p35"/>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496" name="Google Shape;496;p35"/>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497" name="Google Shape;497;p35"/>
          <p:cNvSpPr txBox="1"/>
          <p:nvPr/>
        </p:nvSpPr>
        <p:spPr>
          <a:xfrm>
            <a:off x="148000" y="1914750"/>
            <a:ext cx="8870400" cy="1872277"/>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・業務パフォーマンスを向上するための、</a:t>
            </a:r>
            <a:r>
              <a:rPr lang="ja" b="1">
                <a:solidFill>
                  <a:srgbClr val="00A85F"/>
                </a:solidFill>
                <a:latin typeface="Noto Sans JP Regular" panose="020B0500000000000000" pitchFamily="34" charset="-128"/>
                <a:ea typeface="Noto Sans JP Regular" panose="020B0500000000000000" pitchFamily="34" charset="-128"/>
              </a:rPr>
              <a:t>メンバーに関する情報を知ることができる</a:t>
            </a:r>
            <a:r>
              <a:rPr lang="ja" b="1">
                <a:solidFill>
                  <a:srgbClr val="3F3F3F"/>
                </a:solidFill>
                <a:latin typeface="Noto Sans JP Regular" panose="020B0500000000000000" pitchFamily="34" charset="-128"/>
                <a:ea typeface="Noto Sans JP Regular" panose="020B0500000000000000" pitchFamily="34" charset="-128"/>
              </a:rPr>
              <a:t>。</a:t>
            </a:r>
            <a:endParaRPr b="1">
              <a:solidFill>
                <a:schemeClr val="dk1"/>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・組織のビジョンやミッション、方向性に対する</a:t>
            </a:r>
            <a:r>
              <a:rPr lang="ja" b="1">
                <a:solidFill>
                  <a:srgbClr val="00A85F"/>
                </a:solidFill>
                <a:latin typeface="Noto Sans JP Regular" panose="020B0500000000000000" pitchFamily="34" charset="-128"/>
                <a:ea typeface="Noto Sans JP Regular" panose="020B0500000000000000" pitchFamily="34" charset="-128"/>
              </a:rPr>
              <a:t>メンバーの理解度を確認できる</a:t>
            </a:r>
            <a:r>
              <a:rPr lang="ja" b="1">
                <a:solidFill>
                  <a:srgbClr val="3F3F3F"/>
                </a:solidFill>
                <a:latin typeface="Noto Sans JP Regular" panose="020B0500000000000000" pitchFamily="34" charset="-128"/>
                <a:ea typeface="Noto Sans JP Regular" panose="020B0500000000000000" pitchFamily="34" charset="-128"/>
              </a:rPr>
              <a:t>。</a:t>
            </a:r>
            <a:endParaRPr b="1">
              <a:solidFill>
                <a:schemeClr val="dk1"/>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・普段口数が少ないメンバーの意見を聞くことや</a:t>
            </a:r>
            <a:r>
              <a:rPr lang="ja" b="1">
                <a:solidFill>
                  <a:schemeClr val="dk1"/>
                </a:solidFill>
                <a:latin typeface="Noto Sans JP Regular" panose="020B0500000000000000" pitchFamily="34" charset="-128"/>
                <a:ea typeface="Noto Sans JP Regular" panose="020B0500000000000000" pitchFamily="34" charset="-128"/>
              </a:rPr>
              <a:t>メンバーが困っていることをキャッチアップ</a:t>
            </a:r>
            <a:r>
              <a:rPr lang="ja" b="1">
                <a:solidFill>
                  <a:srgbClr val="3F3F3F"/>
                </a:solidFill>
                <a:latin typeface="Noto Sans JP Regular" panose="020B0500000000000000" pitchFamily="34" charset="-128"/>
                <a:ea typeface="Noto Sans JP Regular" panose="020B0500000000000000" pitchFamily="34" charset="-128"/>
              </a:rPr>
              <a:t>できる。</a:t>
            </a:r>
            <a:endParaRPr b="1">
              <a:solidFill>
                <a:schemeClr val="dk1"/>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・メンバーとの関係性が向上し、</a:t>
            </a:r>
            <a:r>
              <a:rPr lang="ja" b="1">
                <a:solidFill>
                  <a:srgbClr val="00A85F"/>
                </a:solidFill>
                <a:latin typeface="Noto Sans JP Regular" panose="020B0500000000000000" pitchFamily="34" charset="-128"/>
                <a:ea typeface="Noto Sans JP Regular" panose="020B0500000000000000" pitchFamily="34" charset="-128"/>
              </a:rPr>
              <a:t>信頼関係が構築</a:t>
            </a:r>
            <a:r>
              <a:rPr lang="ja" b="1">
                <a:solidFill>
                  <a:srgbClr val="3F3F3F"/>
                </a:solidFill>
                <a:latin typeface="Noto Sans JP Regular" panose="020B0500000000000000" pitchFamily="34" charset="-128"/>
                <a:ea typeface="Noto Sans JP Regular" panose="020B0500000000000000" pitchFamily="34" charset="-128"/>
              </a:rPr>
              <a:t>されることでコミュニケーションが円滑になる。</a:t>
            </a:r>
            <a:endParaRPr b="1">
              <a:solidFill>
                <a:srgbClr val="3F3F3F"/>
              </a:solidFill>
              <a:latin typeface="Noto Sans JP Regular" panose="020B0500000000000000" pitchFamily="34" charset="-128"/>
              <a:ea typeface="Noto Sans JP Regular" panose="020B0500000000000000" pitchFamily="34" charset="-128"/>
            </a:endParaRPr>
          </a:p>
        </p:txBody>
      </p:sp>
      <p:sp>
        <p:nvSpPr>
          <p:cNvPr id="498" name="Google Shape;498;p35"/>
          <p:cNvSpPr/>
          <p:nvPr/>
        </p:nvSpPr>
        <p:spPr>
          <a:xfrm>
            <a:off x="127500" y="1381650"/>
            <a:ext cx="4245000"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メンバーとの信頼関係構築</a:t>
            </a:r>
            <a:endParaRPr>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
        <p:nvSpPr>
          <p:cNvPr id="499" name="Google Shape;499;p35"/>
          <p:cNvSpPr/>
          <p:nvPr/>
        </p:nvSpPr>
        <p:spPr>
          <a:xfrm>
            <a:off x="6351775" y="641158"/>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grpSp>
        <p:nvGrpSpPr>
          <p:cNvPr id="504" name="Google Shape;504;p36"/>
          <p:cNvGrpSpPr/>
          <p:nvPr/>
        </p:nvGrpSpPr>
        <p:grpSpPr>
          <a:xfrm>
            <a:off x="117235" y="4819086"/>
            <a:ext cx="8911437" cy="187927"/>
            <a:chOff x="127001" y="6376204"/>
            <a:chExt cx="9653815" cy="291540"/>
          </a:xfrm>
        </p:grpSpPr>
        <p:sp>
          <p:nvSpPr>
            <p:cNvPr id="505" name="Google Shape;505;p36"/>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506" name="Google Shape;506;p36"/>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507" name="Google Shape;507;p36"/>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508" name="Google Shape;508;p36"/>
          <p:cNvGrpSpPr/>
          <p:nvPr/>
        </p:nvGrpSpPr>
        <p:grpSpPr>
          <a:xfrm>
            <a:off x="86401" y="178200"/>
            <a:ext cx="8942163" cy="385462"/>
            <a:chOff x="93599" y="237600"/>
            <a:chExt cx="9687101" cy="513949"/>
          </a:xfrm>
        </p:grpSpPr>
        <p:sp>
          <p:nvSpPr>
            <p:cNvPr id="509" name="Google Shape;509;p36"/>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lvl="0" indent="0" algn="l" rtl="0">
                <a:spcBef>
                  <a:spcPts val="0"/>
                </a:spcBef>
                <a:spcAft>
                  <a:spcPts val="0"/>
                </a:spcAft>
                <a:buClr>
                  <a:schemeClr val="dk1"/>
                </a:buClr>
                <a:buSzPts val="1100"/>
                <a:buFont typeface="Arial"/>
                <a:buNone/>
              </a:pPr>
              <a:r>
                <a:rPr lang="ja" sz="1900" b="1" dirty="0">
                  <a:solidFill>
                    <a:srgbClr val="3F3F3F"/>
                  </a:solidFill>
                  <a:highlight>
                    <a:schemeClr val="lt1"/>
                  </a:highlight>
                  <a:latin typeface="Noto Sans JP Regular" panose="020B0500000000000000" pitchFamily="34" charset="-128"/>
                  <a:ea typeface="Noto Sans JP Regular" panose="020B0500000000000000" pitchFamily="34" charset="-128"/>
                </a:rPr>
                <a:t>1on1：チーム・組織にとってのメリット</a:t>
              </a:r>
              <a:endParaRPr sz="1900" b="0" i="0" u="none" strike="noStrike" cap="none" dirty="0">
                <a:solidFill>
                  <a:srgbClr val="3F3F3F"/>
                </a:solidFill>
                <a:highlight>
                  <a:schemeClr val="lt1"/>
                </a:highlight>
                <a:latin typeface="Noto Sans JP Regular" panose="020B0500000000000000" pitchFamily="34" charset="-128"/>
                <a:ea typeface="Noto Sans JP Regular" panose="020B0500000000000000" pitchFamily="34" charset="-128"/>
                <a:sym typeface="Arial"/>
              </a:endParaRPr>
            </a:p>
          </p:txBody>
        </p:sp>
        <p:cxnSp>
          <p:nvCxnSpPr>
            <p:cNvPr id="510" name="Google Shape;510;p36"/>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511" name="Google Shape;511;p36"/>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512" name="Google Shape;512;p36"/>
          <p:cNvSpPr txBox="1"/>
          <p:nvPr/>
        </p:nvSpPr>
        <p:spPr>
          <a:xfrm>
            <a:off x="147050" y="2155950"/>
            <a:ext cx="8870400" cy="1390094"/>
          </a:xfrm>
          <a:prstGeom prst="rect">
            <a:avLst/>
          </a:prstGeom>
          <a:noFill/>
          <a:ln w="38100" cap="flat" cmpd="sng">
            <a:solidFill>
              <a:srgbClr val="00A85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・個人のパフォーマンス向上により、</a:t>
            </a:r>
            <a:r>
              <a:rPr lang="ja" b="1">
                <a:solidFill>
                  <a:srgbClr val="00A85F"/>
                </a:solidFill>
                <a:latin typeface="Noto Sans JP Regular" panose="020B0500000000000000" pitchFamily="34" charset="-128"/>
                <a:ea typeface="Noto Sans JP Regular" panose="020B0500000000000000" pitchFamily="34" charset="-128"/>
              </a:rPr>
              <a:t>組織全体のパフォーマンスが上がる</a:t>
            </a:r>
            <a:r>
              <a:rPr lang="ja" b="1">
                <a:solidFill>
                  <a:srgbClr val="3F3F3F"/>
                </a:solidFill>
                <a:latin typeface="Noto Sans JP Regular" panose="020B0500000000000000" pitchFamily="34" charset="-128"/>
                <a:ea typeface="Noto Sans JP Regular" panose="020B0500000000000000" pitchFamily="34" charset="-128"/>
              </a:rPr>
              <a:t>。</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・チームワークが高まることで、携わっている</a:t>
            </a:r>
            <a:r>
              <a:rPr lang="ja" b="1">
                <a:solidFill>
                  <a:srgbClr val="00A85F"/>
                </a:solidFill>
                <a:latin typeface="Noto Sans JP Regular" panose="020B0500000000000000" pitchFamily="34" charset="-128"/>
                <a:ea typeface="Noto Sans JP Regular" panose="020B0500000000000000" pitchFamily="34" charset="-128"/>
              </a:rPr>
              <a:t>サービスがより良いものになる</a:t>
            </a:r>
            <a:r>
              <a:rPr lang="ja" b="1">
                <a:solidFill>
                  <a:srgbClr val="3F3F3F"/>
                </a:solidFill>
                <a:latin typeface="Noto Sans JP Regular" panose="020B0500000000000000" pitchFamily="34" charset="-128"/>
                <a:ea typeface="Noto Sans JP Regular" panose="020B0500000000000000" pitchFamily="34" charset="-128"/>
              </a:rPr>
              <a:t>。</a:t>
            </a: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endParaRPr b="1">
              <a:solidFill>
                <a:srgbClr val="3F3F3F"/>
              </a:solidFill>
              <a:latin typeface="Noto Sans JP Regular" panose="020B0500000000000000" pitchFamily="34" charset="-128"/>
              <a:ea typeface="Noto Sans JP Regular" panose="020B0500000000000000" pitchFamily="34" charset="-128"/>
            </a:endParaRPr>
          </a:p>
          <a:p>
            <a:pPr marL="0" lvl="0" indent="0" algn="l" rtl="0">
              <a:spcBef>
                <a:spcPts val="200"/>
              </a:spcBef>
              <a:spcAft>
                <a:spcPts val="0"/>
              </a:spcAft>
              <a:buNone/>
            </a:pPr>
            <a:r>
              <a:rPr lang="ja" b="1">
                <a:solidFill>
                  <a:srgbClr val="3F3F3F"/>
                </a:solidFill>
                <a:latin typeface="Noto Sans JP Regular" panose="020B0500000000000000" pitchFamily="34" charset="-128"/>
                <a:ea typeface="Noto Sans JP Regular" panose="020B0500000000000000" pitchFamily="34" charset="-128"/>
              </a:rPr>
              <a:t>・</a:t>
            </a:r>
            <a:r>
              <a:rPr lang="ja" b="1">
                <a:solidFill>
                  <a:srgbClr val="00A85F"/>
                </a:solidFill>
                <a:latin typeface="Noto Sans JP Regular" panose="020B0500000000000000" pitchFamily="34" charset="-128"/>
                <a:ea typeface="Noto Sans JP Regular" panose="020B0500000000000000" pitchFamily="34" charset="-128"/>
              </a:rPr>
              <a:t>従業員1人ひとりの成長実感</a:t>
            </a:r>
            <a:r>
              <a:rPr lang="ja" b="1">
                <a:solidFill>
                  <a:srgbClr val="3F3F3F"/>
                </a:solidFill>
                <a:latin typeface="Noto Sans JP Regular" panose="020B0500000000000000" pitchFamily="34" charset="-128"/>
                <a:ea typeface="Noto Sans JP Regular" panose="020B0500000000000000" pitchFamily="34" charset="-128"/>
              </a:rPr>
              <a:t>が増えたり、評価に対する納得度が高まることで、離職率が下がる。</a:t>
            </a:r>
            <a:endParaRPr b="1">
              <a:solidFill>
                <a:srgbClr val="3F3F3F"/>
              </a:solidFill>
              <a:latin typeface="Noto Sans JP Regular" panose="020B0500000000000000" pitchFamily="34" charset="-128"/>
              <a:ea typeface="Noto Sans JP Regular" panose="020B0500000000000000" pitchFamily="34" charset="-128"/>
            </a:endParaRPr>
          </a:p>
        </p:txBody>
      </p:sp>
      <p:sp>
        <p:nvSpPr>
          <p:cNvPr id="513" name="Google Shape;513;p36"/>
          <p:cNvSpPr/>
          <p:nvPr/>
        </p:nvSpPr>
        <p:spPr>
          <a:xfrm>
            <a:off x="126550" y="1622850"/>
            <a:ext cx="3219600" cy="5331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2500" b="1">
                <a:solidFill>
                  <a:schemeClr val="lt1"/>
                </a:solidFill>
                <a:highlight>
                  <a:srgbClr val="00A85F"/>
                </a:highlight>
                <a:latin typeface="Noto Sans JP Regular" panose="020B0500000000000000" pitchFamily="34" charset="-128"/>
                <a:ea typeface="Noto Sans JP Regular" panose="020B0500000000000000" pitchFamily="34" charset="-128"/>
              </a:rPr>
              <a:t>全社の生産性向上</a:t>
            </a:r>
            <a:endParaRPr>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
        <p:nvSpPr>
          <p:cNvPr id="514" name="Google Shape;514;p36"/>
          <p:cNvSpPr txBox="1"/>
          <p:nvPr/>
        </p:nvSpPr>
        <p:spPr>
          <a:xfrm>
            <a:off x="50575" y="3851900"/>
            <a:ext cx="8661300" cy="2610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ja" b="1" i="0" u="none" strike="noStrike" cap="none">
                <a:solidFill>
                  <a:srgbClr val="3F3F3F"/>
                </a:solidFill>
                <a:latin typeface="Noto Sans JP Regular" panose="020B0500000000000000" pitchFamily="34" charset="-128"/>
                <a:ea typeface="Noto Sans JP Regular" panose="020B0500000000000000" pitchFamily="34" charset="-128"/>
                <a:sym typeface="Arial"/>
              </a:rPr>
              <a:t>上記はほんの一部ですが、質の高い1on1を行うことで、</a:t>
            </a:r>
            <a:r>
              <a:rPr lang="ja" b="1" i="0" u="none" strike="noStrike" cap="none">
                <a:solidFill>
                  <a:srgbClr val="00A85F"/>
                </a:solidFill>
                <a:latin typeface="Noto Sans JP Regular" panose="020B0500000000000000" pitchFamily="34" charset="-128"/>
                <a:ea typeface="Noto Sans JP Regular" panose="020B0500000000000000" pitchFamily="34" charset="-128"/>
                <a:sym typeface="Arial"/>
              </a:rPr>
              <a:t>組織に様々なポジティブな効果</a:t>
            </a:r>
            <a:r>
              <a:rPr lang="ja" b="1" i="0" u="none" strike="noStrike" cap="none">
                <a:solidFill>
                  <a:srgbClr val="3F3F3F"/>
                </a:solidFill>
                <a:latin typeface="Noto Sans JP Regular" panose="020B0500000000000000" pitchFamily="34" charset="-128"/>
                <a:ea typeface="Noto Sans JP Regular" panose="020B0500000000000000" pitchFamily="34" charset="-128"/>
                <a:sym typeface="Arial"/>
              </a:rPr>
              <a:t>が生まれます。</a:t>
            </a:r>
            <a:endParaRPr b="1" i="0" u="none" strike="noStrike" cap="none">
              <a:solidFill>
                <a:srgbClr val="3F3F3F"/>
              </a:solidFill>
              <a:latin typeface="Noto Sans JP Regular" panose="020B0500000000000000" pitchFamily="34" charset="-128"/>
              <a:ea typeface="Noto Sans JP Regular" panose="020B0500000000000000" pitchFamily="34" charset="-128"/>
              <a:sym typeface="Arial"/>
            </a:endParaRPr>
          </a:p>
        </p:txBody>
      </p:sp>
      <p:sp>
        <p:nvSpPr>
          <p:cNvPr id="515" name="Google Shape;515;p36"/>
          <p:cNvSpPr/>
          <p:nvPr/>
        </p:nvSpPr>
        <p:spPr>
          <a:xfrm>
            <a:off x="6351775" y="641158"/>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a:solidFill>
                  <a:srgbClr val="000000"/>
                </a:solidFill>
                <a:latin typeface="Noto Sans JP Regular" panose="020B0500000000000000" pitchFamily="34" charset="-128"/>
                <a:ea typeface="Noto Sans JP Regular" panose="020B0500000000000000" pitchFamily="34" charset="-128"/>
                <a:sym typeface="Arial"/>
              </a:rPr>
              <a:t>貴社社員がメリットに感じる要素に加筆・修正してください。</a:t>
            </a:r>
            <a:endParaRPr sz="14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grpSp>
        <p:nvGrpSpPr>
          <p:cNvPr id="520" name="Google Shape;520;p37"/>
          <p:cNvGrpSpPr/>
          <p:nvPr/>
        </p:nvGrpSpPr>
        <p:grpSpPr>
          <a:xfrm>
            <a:off x="117235" y="4819086"/>
            <a:ext cx="8911437" cy="187927"/>
            <a:chOff x="127001" y="6376204"/>
            <a:chExt cx="9653815" cy="291540"/>
          </a:xfrm>
        </p:grpSpPr>
        <p:sp>
          <p:nvSpPr>
            <p:cNvPr id="521" name="Google Shape;521;p37"/>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522" name="Google Shape;522;p37"/>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523" name="Google Shape;523;p37"/>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sp>
        <p:nvSpPr>
          <p:cNvPr id="524" name="Google Shape;524;p37"/>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525" name="Google Shape;525;p37"/>
          <p:cNvSpPr txBox="1"/>
          <p:nvPr/>
        </p:nvSpPr>
        <p:spPr>
          <a:xfrm>
            <a:off x="86399" y="178200"/>
            <a:ext cx="6265500" cy="3231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i="0" u="none" strike="noStrike" cap="none">
                <a:solidFill>
                  <a:srgbClr val="333333"/>
                </a:solidFill>
                <a:latin typeface="Noto Sans JP Regular" panose="020B0500000000000000" pitchFamily="34" charset="-128"/>
                <a:ea typeface="Noto Sans JP Regular" panose="020B0500000000000000" pitchFamily="34" charset="-128"/>
                <a:sym typeface="Arial"/>
              </a:rPr>
              <a:t>1on1</a:t>
            </a:r>
            <a:r>
              <a:rPr lang="ja" sz="1900" b="1">
                <a:solidFill>
                  <a:srgbClr val="333333"/>
                </a:solidFill>
                <a:latin typeface="Noto Sans JP Regular" panose="020B0500000000000000" pitchFamily="34" charset="-128"/>
                <a:ea typeface="Noto Sans JP Regular" panose="020B0500000000000000" pitchFamily="34" charset="-128"/>
              </a:rPr>
              <a:t>では何をするか</a:t>
            </a:r>
            <a:endParaRPr sz="1900" b="1">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000000"/>
              </a:buClr>
              <a:buSzPts val="1900"/>
              <a:buFont typeface="Arial"/>
              <a:buNone/>
            </a:pPr>
            <a:endParaRPr sz="1900" b="1">
              <a:solidFill>
                <a:srgbClr val="333333"/>
              </a:solidFill>
              <a:latin typeface="Noto Sans JP Regular" panose="020B0500000000000000" pitchFamily="34" charset="-128"/>
              <a:ea typeface="Noto Sans JP Regular" panose="020B0500000000000000" pitchFamily="34" charset="-128"/>
            </a:endParaRPr>
          </a:p>
        </p:txBody>
      </p:sp>
      <p:sp>
        <p:nvSpPr>
          <p:cNvPr id="526" name="Google Shape;526;p37"/>
          <p:cNvSpPr/>
          <p:nvPr/>
        </p:nvSpPr>
        <p:spPr>
          <a:xfrm>
            <a:off x="695446" y="1408442"/>
            <a:ext cx="9645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フロー</a:t>
            </a:r>
            <a:endParaRPr sz="1200">
              <a:latin typeface="Noto Sans JP Regular" panose="020B0500000000000000" pitchFamily="34" charset="-128"/>
              <a:ea typeface="Noto Sans JP Regular" panose="020B0500000000000000" pitchFamily="34" charset="-128"/>
            </a:endParaRPr>
          </a:p>
        </p:txBody>
      </p:sp>
      <p:sp>
        <p:nvSpPr>
          <p:cNvPr id="527" name="Google Shape;527;p37"/>
          <p:cNvSpPr/>
          <p:nvPr/>
        </p:nvSpPr>
        <p:spPr>
          <a:xfrm>
            <a:off x="1708164" y="1408442"/>
            <a:ext cx="32922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概要</a:t>
            </a:r>
            <a:endParaRPr sz="1200">
              <a:latin typeface="Noto Sans JP Regular" panose="020B0500000000000000" pitchFamily="34" charset="-128"/>
              <a:ea typeface="Noto Sans JP Regular" panose="020B0500000000000000" pitchFamily="34" charset="-128"/>
            </a:endParaRPr>
          </a:p>
        </p:txBody>
      </p:sp>
      <p:sp>
        <p:nvSpPr>
          <p:cNvPr id="528" name="Google Shape;528;p37"/>
          <p:cNvSpPr/>
          <p:nvPr/>
        </p:nvSpPr>
        <p:spPr>
          <a:xfrm>
            <a:off x="5048272" y="1408442"/>
            <a:ext cx="3400200" cy="1815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留意点</a:t>
            </a:r>
            <a:endParaRPr sz="1200">
              <a:latin typeface="Noto Sans JP Regular" panose="020B0500000000000000" pitchFamily="34" charset="-128"/>
              <a:ea typeface="Noto Sans JP Regular" panose="020B0500000000000000" pitchFamily="34" charset="-128"/>
            </a:endParaRPr>
          </a:p>
        </p:txBody>
      </p:sp>
      <p:grpSp>
        <p:nvGrpSpPr>
          <p:cNvPr id="529" name="Google Shape;529;p37"/>
          <p:cNvGrpSpPr/>
          <p:nvPr/>
        </p:nvGrpSpPr>
        <p:grpSpPr>
          <a:xfrm>
            <a:off x="695463" y="1616902"/>
            <a:ext cx="7753082" cy="2882397"/>
            <a:chOff x="753454" y="2459378"/>
            <a:chExt cx="8398962" cy="2540004"/>
          </a:xfrm>
        </p:grpSpPr>
        <p:sp>
          <p:nvSpPr>
            <p:cNvPr id="530" name="Google Shape;530;p37"/>
            <p:cNvSpPr/>
            <p:nvPr/>
          </p:nvSpPr>
          <p:spPr>
            <a:xfrm>
              <a:off x="753454" y="3110946"/>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i="0" u="none" strike="noStrike" cap="none">
                  <a:solidFill>
                    <a:srgbClr val="333333"/>
                  </a:solidFill>
                  <a:latin typeface="Noto Sans JP Regular" panose="020B0500000000000000" pitchFamily="34" charset="-128"/>
                  <a:ea typeface="Noto Sans JP Regular" panose="020B0500000000000000" pitchFamily="34" charset="-128"/>
                  <a:sym typeface="Arial"/>
                </a:rPr>
                <a:t>進捗報告</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531" name="Google Shape;531;p37"/>
            <p:cNvSpPr/>
            <p:nvPr/>
          </p:nvSpPr>
          <p:spPr>
            <a:xfrm>
              <a:off x="1850565" y="3110946"/>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目標に対しての進捗を説明</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0" i="0" u="none" strike="noStrike" cap="none">
                  <a:solidFill>
                    <a:srgbClr val="333333"/>
                  </a:solidFill>
                  <a:latin typeface="Noto Sans JP Regular" panose="020B0500000000000000" pitchFamily="34" charset="-128"/>
                  <a:ea typeface="Noto Sans JP Regular" panose="020B0500000000000000" pitchFamily="34" charset="-128"/>
                  <a:sym typeface="Arial"/>
                </a:rPr>
                <a:t>　</a:t>
              </a:r>
              <a:r>
                <a:rPr lang="ja" sz="900" b="1" i="0" u="none" strike="noStrike" cap="none">
                  <a:solidFill>
                    <a:srgbClr val="333333"/>
                  </a:solidFill>
                  <a:latin typeface="Noto Sans JP Regular" panose="020B0500000000000000" pitchFamily="34" charset="-128"/>
                  <a:ea typeface="Noto Sans JP Regular" panose="020B0500000000000000" pitchFamily="34" charset="-128"/>
                </a:rPr>
                <a:t>‐</a:t>
              </a:r>
              <a:r>
                <a:rPr lang="ja" sz="900" b="1" i="0" u="none" strike="noStrike" cap="none">
                  <a:solidFill>
                    <a:srgbClr val="E69138"/>
                  </a:solidFill>
                  <a:latin typeface="Noto Sans JP Regular" panose="020B0500000000000000" pitchFamily="34" charset="-128"/>
                  <a:ea typeface="Noto Sans JP Regular" panose="020B0500000000000000" pitchFamily="34" charset="-128"/>
                </a:rPr>
                <a:t>事実共有</a:t>
              </a:r>
              <a:r>
                <a:rPr lang="ja" sz="900" b="1" i="0" u="none" strike="noStrike" cap="none">
                  <a:solidFill>
                    <a:srgbClr val="333333"/>
                  </a:solidFill>
                  <a:latin typeface="Noto Sans JP Regular" panose="020B0500000000000000" pitchFamily="34" charset="-128"/>
                  <a:ea typeface="Noto Sans JP Regular" panose="020B0500000000000000" pitchFamily="34" charset="-128"/>
                </a:rPr>
                <a:t>：具体的な数値における進捗</a:t>
              </a:r>
              <a:endParaRPr sz="900" b="1" i="0" u="none" strike="noStrike" cap="none">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rPr>
                <a:t>　‐</a:t>
              </a:r>
              <a:r>
                <a:rPr lang="ja" sz="900" b="1" i="0" u="none" strike="noStrike" cap="none">
                  <a:solidFill>
                    <a:srgbClr val="E69138"/>
                  </a:solidFill>
                  <a:latin typeface="Noto Sans JP Regular" panose="020B0500000000000000" pitchFamily="34" charset="-128"/>
                  <a:ea typeface="Noto Sans JP Regular" panose="020B0500000000000000" pitchFamily="34" charset="-128"/>
                </a:rPr>
                <a:t>感情共有</a:t>
              </a:r>
              <a:r>
                <a:rPr lang="ja" sz="900" b="1" i="0" u="none" strike="noStrike" cap="none">
                  <a:solidFill>
                    <a:srgbClr val="333333"/>
                  </a:solidFill>
                  <a:latin typeface="Noto Sans JP Regular" panose="020B0500000000000000" pitchFamily="34" charset="-128"/>
                  <a:ea typeface="Noto Sans JP Regular" panose="020B0500000000000000" pitchFamily="34" charset="-128"/>
                </a:rPr>
                <a:t>：進捗や状況に対して感じていること</a:t>
              </a:r>
              <a:endParaRPr sz="900" b="1" i="0" u="none" strike="noStrike" cap="none">
                <a:solidFill>
                  <a:srgbClr val="333333"/>
                </a:solidFill>
                <a:latin typeface="Noto Sans JP Regular" panose="020B0500000000000000" pitchFamily="34" charset="-128"/>
                <a:ea typeface="Noto Sans JP Regular" panose="020B0500000000000000" pitchFamily="34" charset="-128"/>
              </a:endParaRPr>
            </a:p>
          </p:txBody>
        </p:sp>
        <p:sp>
          <p:nvSpPr>
            <p:cNvPr id="532" name="Google Shape;532;p37"/>
            <p:cNvSpPr/>
            <p:nvPr/>
          </p:nvSpPr>
          <p:spPr>
            <a:xfrm>
              <a:off x="753454" y="3762514"/>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i="0" u="none" strike="noStrike" cap="none">
                  <a:solidFill>
                    <a:srgbClr val="333333"/>
                  </a:solidFill>
                  <a:latin typeface="Noto Sans JP Regular" panose="020B0500000000000000" pitchFamily="34" charset="-128"/>
                  <a:ea typeface="Noto Sans JP Regular" panose="020B0500000000000000" pitchFamily="34" charset="-128"/>
                  <a:sym typeface="Arial"/>
                </a:rPr>
                <a:t>相談</a:t>
              </a:r>
              <a:endParaRPr sz="1200">
                <a:latin typeface="Noto Sans JP Regular" panose="020B0500000000000000" pitchFamily="34" charset="-128"/>
                <a:ea typeface="Noto Sans JP Regular" panose="020B0500000000000000" pitchFamily="34" charset="-128"/>
              </a:endParaRPr>
            </a:p>
          </p:txBody>
        </p:sp>
        <p:sp>
          <p:nvSpPr>
            <p:cNvPr id="533" name="Google Shape;533;p37"/>
            <p:cNvSpPr/>
            <p:nvPr/>
          </p:nvSpPr>
          <p:spPr>
            <a:xfrm>
              <a:off x="1850565" y="3762514"/>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問題解決や願望実現に向けた</a:t>
              </a:r>
              <a:r>
                <a:rPr lang="ja" sz="900" b="1" i="0" u="none" strike="noStrike" cap="none">
                  <a:solidFill>
                    <a:srgbClr val="E69138"/>
                  </a:solidFill>
                  <a:latin typeface="Noto Sans JP Regular" panose="020B0500000000000000" pitchFamily="34" charset="-128"/>
                  <a:ea typeface="Noto Sans JP Regular" panose="020B0500000000000000" pitchFamily="34" charset="-128"/>
                  <a:sym typeface="Arial"/>
                </a:rPr>
                <a:t>相談</a:t>
              </a:r>
              <a:endParaRPr sz="900" b="1" i="0" u="none" strike="noStrike" cap="none">
                <a:solidFill>
                  <a:srgbClr val="E69138"/>
                </a:solidFill>
                <a:latin typeface="Noto Sans JP Regular" panose="020B0500000000000000" pitchFamily="34" charset="-128"/>
                <a:ea typeface="Noto Sans JP Regular" panose="020B0500000000000000" pitchFamily="34" charset="-128"/>
                <a:sym typeface="Arial"/>
              </a:endParaRPr>
            </a:p>
          </p:txBody>
        </p:sp>
        <p:sp>
          <p:nvSpPr>
            <p:cNvPr id="534" name="Google Shape;534;p37"/>
            <p:cNvSpPr/>
            <p:nvPr/>
          </p:nvSpPr>
          <p:spPr>
            <a:xfrm>
              <a:off x="753454" y="2459378"/>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i="0" u="none" strike="noStrike" cap="none">
                  <a:solidFill>
                    <a:srgbClr val="333333"/>
                  </a:solidFill>
                  <a:latin typeface="Noto Sans JP Regular" panose="020B0500000000000000" pitchFamily="34" charset="-128"/>
                  <a:ea typeface="Noto Sans JP Regular" panose="020B0500000000000000" pitchFamily="34" charset="-128"/>
                  <a:sym typeface="Arial"/>
                </a:rPr>
                <a:t>雰囲気</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ctr" rtl="0">
                <a:lnSpc>
                  <a:spcPct val="100000"/>
                </a:lnSpc>
                <a:spcBef>
                  <a:spcPts val="0"/>
                </a:spcBef>
                <a:spcAft>
                  <a:spcPts val="0"/>
                </a:spcAft>
                <a:buClr>
                  <a:srgbClr val="333333"/>
                </a:buClr>
                <a:buSzPts val="1000"/>
                <a:buFont typeface="Arial"/>
                <a:buNone/>
              </a:pPr>
              <a:r>
                <a:rPr lang="ja" sz="1000" b="1" i="0" u="none" strike="noStrike" cap="none">
                  <a:solidFill>
                    <a:srgbClr val="333333"/>
                  </a:solidFill>
                  <a:latin typeface="Noto Sans JP Regular" panose="020B0500000000000000" pitchFamily="34" charset="-128"/>
                  <a:ea typeface="Noto Sans JP Regular" panose="020B0500000000000000" pitchFamily="34" charset="-128"/>
                  <a:sym typeface="Arial"/>
                </a:rPr>
                <a:t>づくり</a:t>
              </a:r>
              <a:endParaRPr sz="1200">
                <a:latin typeface="Noto Sans JP Regular" panose="020B0500000000000000" pitchFamily="34" charset="-128"/>
                <a:ea typeface="Noto Sans JP Regular" panose="020B0500000000000000" pitchFamily="34" charset="-128"/>
              </a:endParaRPr>
            </a:p>
          </p:txBody>
        </p:sp>
        <p:sp>
          <p:nvSpPr>
            <p:cNvPr id="535" name="Google Shape;535;p37"/>
            <p:cNvSpPr/>
            <p:nvPr/>
          </p:nvSpPr>
          <p:spPr>
            <a:xfrm>
              <a:off x="1850565" y="2459378"/>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評価者から</a:t>
              </a:r>
              <a:r>
                <a:rPr lang="ja" sz="900" b="1" i="0" u="none" strike="noStrike" cap="none">
                  <a:solidFill>
                    <a:srgbClr val="E69138"/>
                  </a:solidFill>
                  <a:latin typeface="Noto Sans JP Regular" panose="020B0500000000000000" pitchFamily="34" charset="-128"/>
                  <a:ea typeface="Noto Sans JP Regular" panose="020B0500000000000000" pitchFamily="34" charset="-128"/>
                  <a:sym typeface="Arial"/>
                </a:rPr>
                <a:t>話しやすい雰囲気</a:t>
              </a: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を構築</a:t>
              </a:r>
              <a:endParaRPr sz="1200">
                <a:latin typeface="Noto Sans JP Regular" panose="020B0500000000000000" pitchFamily="34" charset="-128"/>
                <a:ea typeface="Noto Sans JP Regular" panose="020B0500000000000000" pitchFamily="34" charset="-128"/>
              </a:endParaRPr>
            </a:p>
          </p:txBody>
        </p:sp>
        <p:sp>
          <p:nvSpPr>
            <p:cNvPr id="536" name="Google Shape;536;p37"/>
            <p:cNvSpPr/>
            <p:nvPr/>
          </p:nvSpPr>
          <p:spPr>
            <a:xfrm>
              <a:off x="5469016" y="3110946"/>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・促進：うなずき/相づちによって話を引き出す</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・支持：優れた結果に対しては明確に支持をする</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・共感：共有された感情に対して共感し、表明する</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537" name="Google Shape;537;p37"/>
            <p:cNvSpPr/>
            <p:nvPr/>
          </p:nvSpPr>
          <p:spPr>
            <a:xfrm>
              <a:off x="5469016" y="3762514"/>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・促進：うなずき/相づちによって話を引き出す</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・行動基準：具体的にとるべき行動として解決策を提案</a:t>
              </a:r>
              <a:endParaRPr sz="1200">
                <a:latin typeface="Noto Sans JP Regular" panose="020B0500000000000000" pitchFamily="34" charset="-128"/>
                <a:ea typeface="Noto Sans JP Regular" panose="020B0500000000000000" pitchFamily="34" charset="-128"/>
              </a:endParaRPr>
            </a:p>
          </p:txBody>
        </p:sp>
        <p:sp>
          <p:nvSpPr>
            <p:cNvPr id="538" name="Google Shape;538;p37"/>
            <p:cNvSpPr/>
            <p:nvPr/>
          </p:nvSpPr>
          <p:spPr>
            <a:xfrm>
              <a:off x="5469016" y="2459378"/>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・集中：PCなどの集中を阻害するものを持ち込まない</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・話しやすさ：表情や表現などを普段以上に柔和にする</a:t>
              </a:r>
              <a:endParaRPr sz="1200">
                <a:latin typeface="Noto Sans JP Regular" panose="020B0500000000000000" pitchFamily="34" charset="-128"/>
                <a:ea typeface="Noto Sans JP Regular" panose="020B0500000000000000" pitchFamily="34" charset="-128"/>
              </a:endParaRPr>
            </a:p>
          </p:txBody>
        </p:sp>
        <p:sp>
          <p:nvSpPr>
            <p:cNvPr id="539" name="Google Shape;539;p37"/>
            <p:cNvSpPr/>
            <p:nvPr/>
          </p:nvSpPr>
          <p:spPr>
            <a:xfrm>
              <a:off x="753454" y="4414082"/>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i="0" u="none" strike="noStrike" cap="none">
                  <a:solidFill>
                    <a:srgbClr val="333333"/>
                  </a:solidFill>
                  <a:latin typeface="Noto Sans JP Regular" panose="020B0500000000000000" pitchFamily="34" charset="-128"/>
                  <a:ea typeface="Noto Sans JP Regular" panose="020B0500000000000000" pitchFamily="34" charset="-128"/>
                  <a:sym typeface="Arial"/>
                </a:rPr>
                <a:t>質疑応答</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540" name="Google Shape;540;p37"/>
            <p:cNvSpPr/>
            <p:nvPr/>
          </p:nvSpPr>
          <p:spPr>
            <a:xfrm>
              <a:off x="1850565" y="4414082"/>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その他共有事項や質問事項があれば</a:t>
              </a:r>
              <a:r>
                <a:rPr lang="ja" sz="900" b="1" i="0" u="none" strike="noStrike" cap="none">
                  <a:solidFill>
                    <a:srgbClr val="E69138"/>
                  </a:solidFill>
                  <a:latin typeface="Noto Sans JP Regular" panose="020B0500000000000000" pitchFamily="34" charset="-128"/>
                  <a:ea typeface="Noto Sans JP Regular" panose="020B0500000000000000" pitchFamily="34" charset="-128"/>
                  <a:sym typeface="Arial"/>
                </a:rPr>
                <a:t>確認を行う</a:t>
              </a:r>
              <a:endParaRPr sz="900" b="1">
                <a:solidFill>
                  <a:srgbClr val="E69138"/>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モヤモヤが残った状態で終了しない</a:t>
              </a:r>
              <a:endParaRPr sz="900" b="1">
                <a:solidFill>
                  <a:srgbClr val="333333"/>
                </a:solidFill>
                <a:latin typeface="Noto Sans JP Regular" panose="020B0500000000000000" pitchFamily="34" charset="-128"/>
                <a:ea typeface="Noto Sans JP Regular" panose="020B0500000000000000" pitchFamily="34" charset="-128"/>
              </a:endParaRPr>
            </a:p>
          </p:txBody>
        </p:sp>
        <p:sp>
          <p:nvSpPr>
            <p:cNvPr id="541" name="Google Shape;541;p37"/>
            <p:cNvSpPr/>
            <p:nvPr/>
          </p:nvSpPr>
          <p:spPr>
            <a:xfrm>
              <a:off x="5469016" y="4414082"/>
              <a:ext cx="3683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・開示：設定した目標の納得度をあげるために</a:t>
              </a:r>
              <a:endParaRPr sz="9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a:p>
              <a:pPr marL="0" marR="0" lvl="0" indent="0" algn="l" rtl="0">
                <a:lnSpc>
                  <a:spcPct val="100000"/>
                </a:lnSpc>
                <a:spcBef>
                  <a:spcPts val="0"/>
                </a:spcBef>
                <a:spcAft>
                  <a:spcPts val="0"/>
                </a:spcAft>
                <a:buClr>
                  <a:srgbClr val="333333"/>
                </a:buClr>
                <a:buSzPts val="900"/>
                <a:buFont typeface="Arial"/>
                <a:buNone/>
              </a:pPr>
              <a:r>
                <a:rPr lang="ja" sz="900" b="1" i="0" u="none" strike="noStrike" cap="none">
                  <a:solidFill>
                    <a:srgbClr val="333333"/>
                  </a:solidFill>
                  <a:latin typeface="Noto Sans JP Regular" panose="020B0500000000000000" pitchFamily="34" charset="-128"/>
                  <a:ea typeface="Noto Sans JP Regular" panose="020B0500000000000000" pitchFamily="34" charset="-128"/>
                  <a:sym typeface="Arial"/>
                </a:rPr>
                <a:t>　　　　可能な限り質疑応答へと回答する</a:t>
              </a:r>
              <a:endParaRPr sz="1200">
                <a:latin typeface="Noto Sans JP Regular" panose="020B0500000000000000" pitchFamily="34" charset="-128"/>
                <a:ea typeface="Noto Sans JP Regular" panose="020B0500000000000000" pitchFamily="34" charset="-128"/>
              </a:endParaRPr>
            </a:p>
          </p:txBody>
        </p:sp>
      </p:grpSp>
      <p:sp>
        <p:nvSpPr>
          <p:cNvPr id="542" name="Google Shape;542;p37"/>
          <p:cNvSpPr/>
          <p:nvPr/>
        </p:nvSpPr>
        <p:spPr>
          <a:xfrm>
            <a:off x="1644600" y="826300"/>
            <a:ext cx="5854800" cy="319500"/>
          </a:xfrm>
          <a:prstGeom prst="rect">
            <a:avLst/>
          </a:prstGeom>
          <a:noFill/>
          <a:ln w="127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b="1">
                <a:latin typeface="Noto Sans JP Regular" panose="020B0500000000000000" pitchFamily="34" charset="-128"/>
                <a:ea typeface="Noto Sans JP Regular" panose="020B0500000000000000" pitchFamily="34" charset="-128"/>
              </a:rPr>
              <a:t>1on1は、評価のための面談ではなく、従業員への</a:t>
            </a:r>
            <a:r>
              <a:rPr lang="ja" b="1">
                <a:solidFill>
                  <a:srgbClr val="00A85F"/>
                </a:solidFill>
                <a:latin typeface="Noto Sans JP Regular" panose="020B0500000000000000" pitchFamily="34" charset="-128"/>
                <a:ea typeface="Noto Sans JP Regular" panose="020B0500000000000000" pitchFamily="34" charset="-128"/>
              </a:rPr>
              <a:t>成長機会の提供</a:t>
            </a:r>
            <a:r>
              <a:rPr lang="ja" b="1">
                <a:latin typeface="Noto Sans JP Regular" panose="020B0500000000000000" pitchFamily="34" charset="-128"/>
                <a:ea typeface="Noto Sans JP Regular" panose="020B0500000000000000" pitchFamily="34" charset="-128"/>
              </a:rPr>
              <a:t>です</a:t>
            </a:r>
            <a:endParaRPr b="1">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grpSp>
        <p:nvGrpSpPr>
          <p:cNvPr id="547" name="Google Shape;547;p38"/>
          <p:cNvGrpSpPr/>
          <p:nvPr/>
        </p:nvGrpSpPr>
        <p:grpSpPr>
          <a:xfrm>
            <a:off x="117235" y="4819086"/>
            <a:ext cx="8911437" cy="187927"/>
            <a:chOff x="127001" y="6376204"/>
            <a:chExt cx="9653815" cy="291540"/>
          </a:xfrm>
        </p:grpSpPr>
        <p:sp>
          <p:nvSpPr>
            <p:cNvPr id="548" name="Google Shape;548;p38"/>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549" name="Google Shape;549;p38"/>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550" name="Google Shape;550;p38"/>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sp>
        <p:nvSpPr>
          <p:cNvPr id="551" name="Google Shape;551;p38"/>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552" name="Google Shape;552;p38"/>
          <p:cNvSpPr txBox="1"/>
          <p:nvPr/>
        </p:nvSpPr>
        <p:spPr>
          <a:xfrm>
            <a:off x="86399" y="178200"/>
            <a:ext cx="6265500" cy="3231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i="0" u="none" strike="noStrike" cap="none" dirty="0">
                <a:solidFill>
                  <a:srgbClr val="333333"/>
                </a:solidFill>
                <a:latin typeface="Noto Sans JP Regular" panose="020B0500000000000000" pitchFamily="34" charset="-128"/>
                <a:ea typeface="Noto Sans JP Regular" panose="020B0500000000000000" pitchFamily="34" charset="-128"/>
                <a:sym typeface="Arial"/>
              </a:rPr>
              <a:t>1on1</a:t>
            </a:r>
            <a:r>
              <a:rPr lang="ja" sz="1900" b="1" dirty="0">
                <a:solidFill>
                  <a:srgbClr val="333333"/>
                </a:solidFill>
                <a:latin typeface="Noto Sans JP Regular" panose="020B0500000000000000" pitchFamily="34" charset="-128"/>
                <a:ea typeface="Noto Sans JP Regular" panose="020B0500000000000000" pitchFamily="34" charset="-128"/>
              </a:rPr>
              <a:t>でのコミュニケーションレベル</a:t>
            </a:r>
            <a:endParaRPr sz="1900" b="1" dirty="0">
              <a:solidFill>
                <a:srgbClr val="333333"/>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000000"/>
              </a:buClr>
              <a:buSzPts val="1900"/>
              <a:buFont typeface="Arial"/>
              <a:buNone/>
            </a:pPr>
            <a:endParaRPr sz="1900" b="1" dirty="0">
              <a:solidFill>
                <a:srgbClr val="333333"/>
              </a:solidFill>
              <a:latin typeface="Noto Sans JP Regular" panose="020B0500000000000000" pitchFamily="34" charset="-128"/>
              <a:ea typeface="Noto Sans JP Regular" panose="020B0500000000000000" pitchFamily="34" charset="-128"/>
            </a:endParaRPr>
          </a:p>
        </p:txBody>
      </p:sp>
      <p:graphicFrame>
        <p:nvGraphicFramePr>
          <p:cNvPr id="553" name="Google Shape;553;p38"/>
          <p:cNvGraphicFramePr/>
          <p:nvPr/>
        </p:nvGraphicFramePr>
        <p:xfrm>
          <a:off x="679613" y="2115484"/>
          <a:ext cx="2352700" cy="600550"/>
        </p:xfrm>
        <a:graphic>
          <a:graphicData uri="http://schemas.openxmlformats.org/drawingml/2006/table">
            <a:tbl>
              <a:tblPr>
                <a:noFill/>
                <a:tableStyleId>{1DBCB553-7BA6-4C80-ADDA-1712BCF91314}</a:tableStyleId>
              </a:tblPr>
              <a:tblGrid>
                <a:gridCol w="779900">
                  <a:extLst>
                    <a:ext uri="{9D8B030D-6E8A-4147-A177-3AD203B41FA5}">
                      <a16:colId xmlns:a16="http://schemas.microsoft.com/office/drawing/2014/main" val="20000"/>
                    </a:ext>
                  </a:extLst>
                </a:gridCol>
                <a:gridCol w="1572800">
                  <a:extLst>
                    <a:ext uri="{9D8B030D-6E8A-4147-A177-3AD203B41FA5}">
                      <a16:colId xmlns:a16="http://schemas.microsoft.com/office/drawing/2014/main" val="20001"/>
                    </a:ext>
                  </a:extLst>
                </a:gridCol>
              </a:tblGrid>
              <a:tr h="600550">
                <a:tc>
                  <a:txBody>
                    <a:bodyPr/>
                    <a:lstStyle/>
                    <a:p>
                      <a:pPr marL="0" lvl="0" indent="0" algn="l" rtl="0">
                        <a:spcBef>
                          <a:spcPts val="0"/>
                        </a:spcBef>
                        <a:spcAft>
                          <a:spcPts val="0"/>
                        </a:spcAft>
                        <a:buNone/>
                      </a:pPr>
                      <a:r>
                        <a:rPr lang="ja" sz="1300"/>
                        <a:t>レベル4</a:t>
                      </a:r>
                      <a:endParaRPr sz="1300"/>
                    </a:p>
                  </a:txBody>
                  <a:tcPr marL="91425" marR="91425" marT="91425" marB="91425" anchor="ctr"/>
                </a:tc>
                <a:tc>
                  <a:txBody>
                    <a:bodyPr/>
                    <a:lstStyle/>
                    <a:p>
                      <a:pPr marL="0" lvl="0" indent="0" algn="ctr" rtl="0">
                        <a:spcBef>
                          <a:spcPts val="0"/>
                        </a:spcBef>
                        <a:spcAft>
                          <a:spcPts val="0"/>
                        </a:spcAft>
                        <a:buNone/>
                      </a:pPr>
                      <a:r>
                        <a:rPr lang="ja" sz="1300"/>
                        <a:t>成長支援</a:t>
                      </a:r>
                      <a:endParaRPr sz="1300"/>
                    </a:p>
                  </a:txBody>
                  <a:tcPr marL="91425" marR="91425" marT="91425" marB="91425" anchor="ctr"/>
                </a:tc>
                <a:extLst>
                  <a:ext uri="{0D108BD9-81ED-4DB2-BD59-A6C34878D82A}">
                    <a16:rowId xmlns:a16="http://schemas.microsoft.com/office/drawing/2014/main" val="10000"/>
                  </a:ext>
                </a:extLst>
              </a:tr>
            </a:tbl>
          </a:graphicData>
        </a:graphic>
      </p:graphicFrame>
      <p:graphicFrame>
        <p:nvGraphicFramePr>
          <p:cNvPr id="554" name="Google Shape;554;p38"/>
          <p:cNvGraphicFramePr/>
          <p:nvPr/>
        </p:nvGraphicFramePr>
        <p:xfrm>
          <a:off x="679619" y="1454075"/>
          <a:ext cx="2352700" cy="614100"/>
        </p:xfrm>
        <a:graphic>
          <a:graphicData uri="http://schemas.openxmlformats.org/drawingml/2006/table">
            <a:tbl>
              <a:tblPr>
                <a:noFill/>
                <a:tableStyleId>{1DBCB553-7BA6-4C80-ADDA-1712BCF91314}</a:tableStyleId>
              </a:tblPr>
              <a:tblGrid>
                <a:gridCol w="779900">
                  <a:extLst>
                    <a:ext uri="{9D8B030D-6E8A-4147-A177-3AD203B41FA5}">
                      <a16:colId xmlns:a16="http://schemas.microsoft.com/office/drawing/2014/main" val="20000"/>
                    </a:ext>
                  </a:extLst>
                </a:gridCol>
                <a:gridCol w="1572800">
                  <a:extLst>
                    <a:ext uri="{9D8B030D-6E8A-4147-A177-3AD203B41FA5}">
                      <a16:colId xmlns:a16="http://schemas.microsoft.com/office/drawing/2014/main" val="20001"/>
                    </a:ext>
                  </a:extLst>
                </a:gridCol>
              </a:tblGrid>
              <a:tr h="614100">
                <a:tc>
                  <a:txBody>
                    <a:bodyPr/>
                    <a:lstStyle/>
                    <a:p>
                      <a:pPr marL="0" lvl="0" indent="0" algn="l" rtl="0">
                        <a:spcBef>
                          <a:spcPts val="0"/>
                        </a:spcBef>
                        <a:spcAft>
                          <a:spcPts val="0"/>
                        </a:spcAft>
                        <a:buNone/>
                      </a:pPr>
                      <a:r>
                        <a:rPr lang="ja" sz="1300"/>
                        <a:t>レベル5</a:t>
                      </a:r>
                      <a:endParaRPr sz="1300"/>
                    </a:p>
                  </a:txBody>
                  <a:tcPr marL="91425" marR="91425" marT="91425" marB="91425" anchor="ctr"/>
                </a:tc>
                <a:tc>
                  <a:txBody>
                    <a:bodyPr/>
                    <a:lstStyle/>
                    <a:p>
                      <a:pPr marL="0" lvl="0" indent="0" algn="ctr" rtl="0">
                        <a:spcBef>
                          <a:spcPts val="0"/>
                        </a:spcBef>
                        <a:spcAft>
                          <a:spcPts val="0"/>
                        </a:spcAft>
                        <a:buNone/>
                      </a:pPr>
                      <a:r>
                        <a:rPr lang="ja" sz="1300"/>
                        <a:t>成果創出</a:t>
                      </a:r>
                      <a:endParaRPr sz="1300"/>
                    </a:p>
                  </a:txBody>
                  <a:tcPr marL="91425" marR="91425" marT="91425" marB="91425" anchor="ctr"/>
                </a:tc>
                <a:extLst>
                  <a:ext uri="{0D108BD9-81ED-4DB2-BD59-A6C34878D82A}">
                    <a16:rowId xmlns:a16="http://schemas.microsoft.com/office/drawing/2014/main" val="10000"/>
                  </a:ext>
                </a:extLst>
              </a:tr>
            </a:tbl>
          </a:graphicData>
        </a:graphic>
      </p:graphicFrame>
      <p:graphicFrame>
        <p:nvGraphicFramePr>
          <p:cNvPr id="555" name="Google Shape;555;p38"/>
          <p:cNvGraphicFramePr/>
          <p:nvPr/>
        </p:nvGraphicFramePr>
        <p:xfrm>
          <a:off x="679600" y="2763356"/>
          <a:ext cx="2352700" cy="600550"/>
        </p:xfrm>
        <a:graphic>
          <a:graphicData uri="http://schemas.openxmlformats.org/drawingml/2006/table">
            <a:tbl>
              <a:tblPr>
                <a:noFill/>
                <a:tableStyleId>{1DBCB553-7BA6-4C80-ADDA-1712BCF91314}</a:tableStyleId>
              </a:tblPr>
              <a:tblGrid>
                <a:gridCol w="779900">
                  <a:extLst>
                    <a:ext uri="{9D8B030D-6E8A-4147-A177-3AD203B41FA5}">
                      <a16:colId xmlns:a16="http://schemas.microsoft.com/office/drawing/2014/main" val="20000"/>
                    </a:ext>
                  </a:extLst>
                </a:gridCol>
                <a:gridCol w="1572800">
                  <a:extLst>
                    <a:ext uri="{9D8B030D-6E8A-4147-A177-3AD203B41FA5}">
                      <a16:colId xmlns:a16="http://schemas.microsoft.com/office/drawing/2014/main" val="20001"/>
                    </a:ext>
                  </a:extLst>
                </a:gridCol>
              </a:tblGrid>
              <a:tr h="600550">
                <a:tc>
                  <a:txBody>
                    <a:bodyPr/>
                    <a:lstStyle/>
                    <a:p>
                      <a:pPr marL="0" lvl="0" indent="0" algn="l" rtl="0">
                        <a:spcBef>
                          <a:spcPts val="0"/>
                        </a:spcBef>
                        <a:spcAft>
                          <a:spcPts val="0"/>
                        </a:spcAft>
                        <a:buNone/>
                      </a:pPr>
                      <a:r>
                        <a:rPr lang="ja" sz="1300"/>
                        <a:t>レベル3</a:t>
                      </a:r>
                      <a:endParaRPr sz="1300"/>
                    </a:p>
                  </a:txBody>
                  <a:tcPr marL="91425" marR="91425" marT="91425" marB="91425" anchor="ctr"/>
                </a:tc>
                <a:tc>
                  <a:txBody>
                    <a:bodyPr/>
                    <a:lstStyle/>
                    <a:p>
                      <a:pPr marL="0" lvl="0" indent="0" algn="ctr" rtl="0">
                        <a:spcBef>
                          <a:spcPts val="0"/>
                        </a:spcBef>
                        <a:spcAft>
                          <a:spcPts val="0"/>
                        </a:spcAft>
                        <a:buNone/>
                      </a:pPr>
                      <a:r>
                        <a:rPr lang="ja" sz="1300"/>
                        <a:t>信頼関係構築</a:t>
                      </a:r>
                      <a:endParaRPr sz="1300"/>
                    </a:p>
                  </a:txBody>
                  <a:tcPr marL="91425" marR="91425" marT="91425" marB="91425" anchor="ctr"/>
                </a:tc>
                <a:extLst>
                  <a:ext uri="{0D108BD9-81ED-4DB2-BD59-A6C34878D82A}">
                    <a16:rowId xmlns:a16="http://schemas.microsoft.com/office/drawing/2014/main" val="10000"/>
                  </a:ext>
                </a:extLst>
              </a:tr>
            </a:tbl>
          </a:graphicData>
        </a:graphic>
      </p:graphicFrame>
      <p:graphicFrame>
        <p:nvGraphicFramePr>
          <p:cNvPr id="556" name="Google Shape;556;p38"/>
          <p:cNvGraphicFramePr/>
          <p:nvPr/>
        </p:nvGraphicFramePr>
        <p:xfrm>
          <a:off x="679606" y="3411191"/>
          <a:ext cx="2352700" cy="600575"/>
        </p:xfrm>
        <a:graphic>
          <a:graphicData uri="http://schemas.openxmlformats.org/drawingml/2006/table">
            <a:tbl>
              <a:tblPr>
                <a:noFill/>
                <a:tableStyleId>{1DBCB553-7BA6-4C80-ADDA-1712BCF91314}</a:tableStyleId>
              </a:tblPr>
              <a:tblGrid>
                <a:gridCol w="779900">
                  <a:extLst>
                    <a:ext uri="{9D8B030D-6E8A-4147-A177-3AD203B41FA5}">
                      <a16:colId xmlns:a16="http://schemas.microsoft.com/office/drawing/2014/main" val="20000"/>
                    </a:ext>
                  </a:extLst>
                </a:gridCol>
                <a:gridCol w="1572800">
                  <a:extLst>
                    <a:ext uri="{9D8B030D-6E8A-4147-A177-3AD203B41FA5}">
                      <a16:colId xmlns:a16="http://schemas.microsoft.com/office/drawing/2014/main" val="20001"/>
                    </a:ext>
                  </a:extLst>
                </a:gridCol>
              </a:tblGrid>
              <a:tr h="600575">
                <a:tc>
                  <a:txBody>
                    <a:bodyPr/>
                    <a:lstStyle/>
                    <a:p>
                      <a:pPr marL="0" lvl="0" indent="0" algn="l" rtl="0">
                        <a:spcBef>
                          <a:spcPts val="0"/>
                        </a:spcBef>
                        <a:spcAft>
                          <a:spcPts val="0"/>
                        </a:spcAft>
                        <a:buNone/>
                      </a:pPr>
                      <a:r>
                        <a:rPr lang="ja" sz="1300"/>
                        <a:t>レベル2</a:t>
                      </a:r>
                      <a:endParaRPr sz="1300"/>
                    </a:p>
                  </a:txBody>
                  <a:tcPr marL="91425" marR="91425" marT="91425" marB="91425" anchor="ctr"/>
                </a:tc>
                <a:tc>
                  <a:txBody>
                    <a:bodyPr/>
                    <a:lstStyle/>
                    <a:p>
                      <a:pPr marL="0" lvl="0" indent="0" algn="ctr" rtl="0">
                        <a:spcBef>
                          <a:spcPts val="0"/>
                        </a:spcBef>
                        <a:spcAft>
                          <a:spcPts val="0"/>
                        </a:spcAft>
                        <a:buNone/>
                      </a:pPr>
                      <a:r>
                        <a:rPr lang="ja" sz="1300"/>
                        <a:t>心理的安全性</a:t>
                      </a:r>
                      <a:endParaRPr sz="1300"/>
                    </a:p>
                  </a:txBody>
                  <a:tcPr marL="91425" marR="91425" marT="91425" marB="91425" anchor="ctr"/>
                </a:tc>
                <a:extLst>
                  <a:ext uri="{0D108BD9-81ED-4DB2-BD59-A6C34878D82A}">
                    <a16:rowId xmlns:a16="http://schemas.microsoft.com/office/drawing/2014/main" val="10000"/>
                  </a:ext>
                </a:extLst>
              </a:tr>
            </a:tbl>
          </a:graphicData>
        </a:graphic>
      </p:graphicFrame>
      <p:graphicFrame>
        <p:nvGraphicFramePr>
          <p:cNvPr id="557" name="Google Shape;557;p38"/>
          <p:cNvGraphicFramePr/>
          <p:nvPr/>
        </p:nvGraphicFramePr>
        <p:xfrm>
          <a:off x="679613" y="4059088"/>
          <a:ext cx="2352700" cy="600550"/>
        </p:xfrm>
        <a:graphic>
          <a:graphicData uri="http://schemas.openxmlformats.org/drawingml/2006/table">
            <a:tbl>
              <a:tblPr>
                <a:noFill/>
                <a:tableStyleId>{1DBCB553-7BA6-4C80-ADDA-1712BCF91314}</a:tableStyleId>
              </a:tblPr>
              <a:tblGrid>
                <a:gridCol w="779900">
                  <a:extLst>
                    <a:ext uri="{9D8B030D-6E8A-4147-A177-3AD203B41FA5}">
                      <a16:colId xmlns:a16="http://schemas.microsoft.com/office/drawing/2014/main" val="20000"/>
                    </a:ext>
                  </a:extLst>
                </a:gridCol>
                <a:gridCol w="1572800">
                  <a:extLst>
                    <a:ext uri="{9D8B030D-6E8A-4147-A177-3AD203B41FA5}">
                      <a16:colId xmlns:a16="http://schemas.microsoft.com/office/drawing/2014/main" val="20001"/>
                    </a:ext>
                  </a:extLst>
                </a:gridCol>
              </a:tblGrid>
              <a:tr h="600550">
                <a:tc>
                  <a:txBody>
                    <a:bodyPr/>
                    <a:lstStyle/>
                    <a:p>
                      <a:pPr marL="0" lvl="0" indent="0" algn="l" rtl="0">
                        <a:spcBef>
                          <a:spcPts val="0"/>
                        </a:spcBef>
                        <a:spcAft>
                          <a:spcPts val="0"/>
                        </a:spcAft>
                        <a:buNone/>
                      </a:pPr>
                      <a:r>
                        <a:rPr lang="ja" sz="1300"/>
                        <a:t>レベル1</a:t>
                      </a:r>
                      <a:endParaRPr sz="1300"/>
                    </a:p>
                  </a:txBody>
                  <a:tcPr marL="91425" marR="91425" marT="91425" marB="91425" anchor="ctr"/>
                </a:tc>
                <a:tc>
                  <a:txBody>
                    <a:bodyPr/>
                    <a:lstStyle/>
                    <a:p>
                      <a:pPr marL="0" lvl="0" indent="0" algn="ctr" rtl="0">
                        <a:spcBef>
                          <a:spcPts val="0"/>
                        </a:spcBef>
                        <a:spcAft>
                          <a:spcPts val="0"/>
                        </a:spcAft>
                        <a:buNone/>
                      </a:pPr>
                      <a:r>
                        <a:rPr lang="ja" sz="1300"/>
                        <a:t>相互理解</a:t>
                      </a:r>
                      <a:endParaRPr sz="1300"/>
                    </a:p>
                  </a:txBody>
                  <a:tcPr marL="91425" marR="91425" marT="91425" marB="91425" anchor="ctr"/>
                </a:tc>
                <a:extLst>
                  <a:ext uri="{0D108BD9-81ED-4DB2-BD59-A6C34878D82A}">
                    <a16:rowId xmlns:a16="http://schemas.microsoft.com/office/drawing/2014/main" val="10000"/>
                  </a:ext>
                </a:extLst>
              </a:tr>
            </a:tbl>
          </a:graphicData>
        </a:graphic>
      </p:graphicFrame>
      <p:sp>
        <p:nvSpPr>
          <p:cNvPr id="558" name="Google Shape;558;p38"/>
          <p:cNvSpPr/>
          <p:nvPr/>
        </p:nvSpPr>
        <p:spPr>
          <a:xfrm>
            <a:off x="3069497" y="3411200"/>
            <a:ext cx="1588200" cy="6006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a:latin typeface="Noto Sans JP Regular" panose="020B0500000000000000" pitchFamily="34" charset="-128"/>
                <a:ea typeface="Noto Sans JP Regular" panose="020B0500000000000000" pitchFamily="34" charset="-128"/>
              </a:rPr>
              <a:t>承認・本音・余白</a:t>
            </a:r>
            <a:endParaRPr sz="1200">
              <a:latin typeface="Noto Sans JP Regular" panose="020B0500000000000000" pitchFamily="34" charset="-128"/>
              <a:ea typeface="Noto Sans JP Regular" panose="020B0500000000000000" pitchFamily="34" charset="-128"/>
            </a:endParaRPr>
          </a:p>
        </p:txBody>
      </p:sp>
      <p:sp>
        <p:nvSpPr>
          <p:cNvPr id="559" name="Google Shape;559;p38"/>
          <p:cNvSpPr/>
          <p:nvPr/>
        </p:nvSpPr>
        <p:spPr>
          <a:xfrm>
            <a:off x="3069500" y="4059063"/>
            <a:ext cx="1588200" cy="6006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a:latin typeface="Noto Sans JP Regular" panose="020B0500000000000000" pitchFamily="34" charset="-128"/>
                <a:ea typeface="Noto Sans JP Regular" panose="020B0500000000000000" pitchFamily="34" charset="-128"/>
              </a:rPr>
              <a:t>自己開示・傾聴</a:t>
            </a:r>
            <a:endParaRPr sz="1200">
              <a:latin typeface="Noto Sans JP Regular" panose="020B0500000000000000" pitchFamily="34" charset="-128"/>
              <a:ea typeface="Noto Sans JP Regular" panose="020B0500000000000000" pitchFamily="34" charset="-128"/>
            </a:endParaRPr>
          </a:p>
        </p:txBody>
      </p:sp>
      <p:sp>
        <p:nvSpPr>
          <p:cNvPr id="560" name="Google Shape;560;p38"/>
          <p:cNvSpPr/>
          <p:nvPr/>
        </p:nvSpPr>
        <p:spPr>
          <a:xfrm>
            <a:off x="3069494" y="2763338"/>
            <a:ext cx="1588200" cy="6006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a:latin typeface="Noto Sans JP Regular" panose="020B0500000000000000" pitchFamily="34" charset="-128"/>
                <a:ea typeface="Noto Sans JP Regular" panose="020B0500000000000000" pitchFamily="34" charset="-128"/>
              </a:rPr>
              <a:t>見ている景色の交換</a:t>
            </a:r>
            <a:endParaRPr sz="1200">
              <a:latin typeface="Noto Sans JP Regular" panose="020B0500000000000000" pitchFamily="34" charset="-128"/>
              <a:ea typeface="Noto Sans JP Regular" panose="020B0500000000000000" pitchFamily="34" charset="-128"/>
            </a:endParaRPr>
          </a:p>
        </p:txBody>
      </p:sp>
      <p:sp>
        <p:nvSpPr>
          <p:cNvPr id="561" name="Google Shape;561;p38"/>
          <p:cNvSpPr/>
          <p:nvPr/>
        </p:nvSpPr>
        <p:spPr>
          <a:xfrm>
            <a:off x="3069500" y="2115475"/>
            <a:ext cx="1588200" cy="6006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a:latin typeface="Noto Sans JP Regular" panose="020B0500000000000000" pitchFamily="34" charset="-128"/>
                <a:ea typeface="Noto Sans JP Regular" panose="020B0500000000000000" pitchFamily="34" charset="-128"/>
              </a:rPr>
              <a:t>フィードバック</a:t>
            </a:r>
            <a:endParaRPr sz="1200">
              <a:latin typeface="Noto Sans JP Regular" panose="020B0500000000000000" pitchFamily="34" charset="-128"/>
              <a:ea typeface="Noto Sans JP Regular" panose="020B0500000000000000" pitchFamily="34" charset="-128"/>
            </a:endParaRPr>
          </a:p>
        </p:txBody>
      </p:sp>
      <p:sp>
        <p:nvSpPr>
          <p:cNvPr id="562" name="Google Shape;562;p38"/>
          <p:cNvSpPr/>
          <p:nvPr/>
        </p:nvSpPr>
        <p:spPr>
          <a:xfrm>
            <a:off x="3069503" y="1454113"/>
            <a:ext cx="15882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200">
                <a:latin typeface="Noto Sans JP Regular" panose="020B0500000000000000" pitchFamily="34" charset="-128"/>
                <a:ea typeface="Noto Sans JP Regular" panose="020B0500000000000000" pitchFamily="34" charset="-128"/>
              </a:rPr>
              <a:t>主体性</a:t>
            </a:r>
            <a:endParaRPr sz="1200">
              <a:latin typeface="Noto Sans JP Regular" panose="020B0500000000000000" pitchFamily="34" charset="-128"/>
              <a:ea typeface="Noto Sans JP Regular" panose="020B0500000000000000" pitchFamily="34" charset="-128"/>
            </a:endParaRPr>
          </a:p>
        </p:txBody>
      </p:sp>
      <p:sp>
        <p:nvSpPr>
          <p:cNvPr id="563" name="Google Shape;563;p38"/>
          <p:cNvSpPr/>
          <p:nvPr/>
        </p:nvSpPr>
        <p:spPr>
          <a:xfrm>
            <a:off x="4694888" y="1454113"/>
            <a:ext cx="37695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成果への貢献や成長実感を通じて、より主体的に成果に対しての行動が出来るようになる</a:t>
            </a:r>
            <a:endParaRPr sz="1200">
              <a:latin typeface="Noto Sans JP Regular" panose="020B0500000000000000" pitchFamily="34" charset="-128"/>
              <a:ea typeface="Noto Sans JP Regular" panose="020B0500000000000000" pitchFamily="34" charset="-128"/>
            </a:endParaRPr>
          </a:p>
        </p:txBody>
      </p:sp>
      <p:sp>
        <p:nvSpPr>
          <p:cNvPr id="564" name="Google Shape;564;p38"/>
          <p:cNvSpPr/>
          <p:nvPr/>
        </p:nvSpPr>
        <p:spPr>
          <a:xfrm>
            <a:off x="4694888" y="2103663"/>
            <a:ext cx="37695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成果に対して効果的だったことに対してのフィードバック、効果的でなかったことに対してのフィードバックをする。起きた事象のプロセス（行動）に意味付けすることで内省を促す。</a:t>
            </a:r>
            <a:endParaRPr sz="1000">
              <a:solidFill>
                <a:schemeClr val="dk1"/>
              </a:solidFill>
              <a:latin typeface="Noto Sans JP Regular" panose="020B0500000000000000" pitchFamily="34" charset="-128"/>
              <a:ea typeface="Noto Sans JP Regular" panose="020B0500000000000000" pitchFamily="34" charset="-128"/>
            </a:endParaRPr>
          </a:p>
        </p:txBody>
      </p:sp>
      <p:sp>
        <p:nvSpPr>
          <p:cNvPr id="565" name="Google Shape;565;p38"/>
          <p:cNvSpPr/>
          <p:nvPr/>
        </p:nvSpPr>
        <p:spPr>
          <a:xfrm>
            <a:off x="4694888" y="2753213"/>
            <a:ext cx="37695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お互いの前提を揃え、見ている景色を交換していくことによって、本音で率直な意見を言い合える関係性を作る。</a:t>
            </a:r>
            <a:endParaRPr sz="1000">
              <a:solidFill>
                <a:schemeClr val="dk1"/>
              </a:solidFill>
              <a:latin typeface="Noto Sans JP Regular" panose="020B0500000000000000" pitchFamily="34" charset="-128"/>
              <a:ea typeface="Noto Sans JP Regular" panose="020B0500000000000000" pitchFamily="34" charset="-128"/>
            </a:endParaRPr>
          </a:p>
        </p:txBody>
      </p:sp>
      <p:sp>
        <p:nvSpPr>
          <p:cNvPr id="566" name="Google Shape;566;p38"/>
          <p:cNvSpPr/>
          <p:nvPr/>
        </p:nvSpPr>
        <p:spPr>
          <a:xfrm>
            <a:off x="4694888" y="3402763"/>
            <a:ext cx="37695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無碍に否定をせず承認を通じて本音で話せる土台作りをする。</a:t>
            </a:r>
            <a:endParaRPr sz="1000">
              <a:solidFill>
                <a:schemeClr val="dk1"/>
              </a:solidFill>
              <a:latin typeface="Noto Sans JP Regular" panose="020B0500000000000000" pitchFamily="34" charset="-128"/>
              <a:ea typeface="Noto Sans JP Regular" panose="020B0500000000000000" pitchFamily="34" charset="-128"/>
            </a:endParaRPr>
          </a:p>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上司は余白を残し、話しても否定をされないとメンバーに感じて貰える状態を目指す。</a:t>
            </a:r>
            <a:endParaRPr sz="1000">
              <a:solidFill>
                <a:schemeClr val="dk1"/>
              </a:solidFill>
              <a:latin typeface="Noto Sans JP Regular" panose="020B0500000000000000" pitchFamily="34" charset="-128"/>
              <a:ea typeface="Noto Sans JP Regular" panose="020B0500000000000000" pitchFamily="34" charset="-128"/>
            </a:endParaRPr>
          </a:p>
        </p:txBody>
      </p:sp>
      <p:sp>
        <p:nvSpPr>
          <p:cNvPr id="567" name="Google Shape;567;p38"/>
          <p:cNvSpPr/>
          <p:nvPr/>
        </p:nvSpPr>
        <p:spPr>
          <a:xfrm>
            <a:off x="4694888" y="4052313"/>
            <a:ext cx="3769500" cy="614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対話を通じてお互いのバックボーンを知る。</a:t>
            </a:r>
            <a:endParaRPr sz="1000">
              <a:solidFill>
                <a:schemeClr val="dk1"/>
              </a:solidFill>
              <a:latin typeface="Noto Sans JP Regular" panose="020B0500000000000000" pitchFamily="34" charset="-128"/>
              <a:ea typeface="Noto Sans JP Regular" panose="020B0500000000000000" pitchFamily="34" charset="-128"/>
            </a:endParaRPr>
          </a:p>
          <a:p>
            <a:pPr marL="0" lvl="0" indent="0" algn="l" rtl="0">
              <a:lnSpc>
                <a:spcPct val="115000"/>
              </a:lnSpc>
              <a:spcBef>
                <a:spcPts val="0"/>
              </a:spcBef>
              <a:spcAft>
                <a:spcPts val="0"/>
              </a:spcAft>
              <a:buNone/>
            </a:pPr>
            <a:r>
              <a:rPr lang="ja" sz="1000">
                <a:solidFill>
                  <a:schemeClr val="dk1"/>
                </a:solidFill>
                <a:latin typeface="Noto Sans JP Regular" panose="020B0500000000000000" pitchFamily="34" charset="-128"/>
                <a:ea typeface="Noto Sans JP Regular" panose="020B0500000000000000" pitchFamily="34" charset="-128"/>
              </a:rPr>
              <a:t>メンバーが自己開示をしてもらえていると感じる状態を目指す。</a:t>
            </a:r>
            <a:endParaRPr sz="1000">
              <a:solidFill>
                <a:schemeClr val="dk1"/>
              </a:solidFill>
              <a:latin typeface="Noto Sans JP Regular" panose="020B0500000000000000" pitchFamily="34" charset="-128"/>
              <a:ea typeface="Noto Sans JP Regular" panose="020B0500000000000000" pitchFamily="34" charset="-128"/>
            </a:endParaRPr>
          </a:p>
        </p:txBody>
      </p:sp>
      <p:sp>
        <p:nvSpPr>
          <p:cNvPr id="568" name="Google Shape;568;p38"/>
          <p:cNvSpPr/>
          <p:nvPr/>
        </p:nvSpPr>
        <p:spPr>
          <a:xfrm>
            <a:off x="3069475" y="1089063"/>
            <a:ext cx="1588200" cy="3204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a:solidFill>
                  <a:schemeClr val="lt1"/>
                </a:solidFill>
                <a:latin typeface="Noto Sans JP Regular" panose="020B0500000000000000" pitchFamily="34" charset="-128"/>
                <a:ea typeface="Noto Sans JP Regular" panose="020B0500000000000000" pitchFamily="34" charset="-128"/>
              </a:rPr>
              <a:t>キーワード</a:t>
            </a:r>
            <a:endParaRPr sz="1300">
              <a:solidFill>
                <a:schemeClr val="lt1"/>
              </a:solidFill>
              <a:latin typeface="Noto Sans JP Regular" panose="020B0500000000000000" pitchFamily="34" charset="-128"/>
              <a:ea typeface="Noto Sans JP Regular" panose="020B0500000000000000" pitchFamily="34" charset="-128"/>
            </a:endParaRPr>
          </a:p>
        </p:txBody>
      </p:sp>
      <p:sp>
        <p:nvSpPr>
          <p:cNvPr id="569" name="Google Shape;569;p38"/>
          <p:cNvSpPr/>
          <p:nvPr/>
        </p:nvSpPr>
        <p:spPr>
          <a:xfrm>
            <a:off x="4694888" y="1089063"/>
            <a:ext cx="3769500" cy="3204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a:solidFill>
                  <a:schemeClr val="lt1"/>
                </a:solidFill>
                <a:latin typeface="Noto Sans JP Regular" panose="020B0500000000000000" pitchFamily="34" charset="-128"/>
                <a:ea typeface="Noto Sans JP Regular" panose="020B0500000000000000" pitchFamily="34" charset="-128"/>
              </a:rPr>
              <a:t>概要</a:t>
            </a:r>
            <a:endParaRPr sz="1300">
              <a:solidFill>
                <a:schemeClr val="lt1"/>
              </a:solidFill>
              <a:latin typeface="Noto Sans JP Regular" panose="020B0500000000000000" pitchFamily="34" charset="-128"/>
              <a:ea typeface="Noto Sans JP Regular" panose="020B0500000000000000" pitchFamily="34" charset="-128"/>
            </a:endParaRPr>
          </a:p>
        </p:txBody>
      </p:sp>
      <p:sp>
        <p:nvSpPr>
          <p:cNvPr id="570" name="Google Shape;570;p38"/>
          <p:cNvSpPr/>
          <p:nvPr/>
        </p:nvSpPr>
        <p:spPr>
          <a:xfrm>
            <a:off x="679663" y="1086388"/>
            <a:ext cx="2352600" cy="3204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a:solidFill>
                  <a:schemeClr val="lt1"/>
                </a:solidFill>
                <a:latin typeface="Noto Sans JP Regular" panose="020B0500000000000000" pitchFamily="34" charset="-128"/>
                <a:ea typeface="Noto Sans JP Regular" panose="020B0500000000000000" pitchFamily="34" charset="-128"/>
              </a:rPr>
              <a:t>レベル</a:t>
            </a:r>
            <a:endParaRPr sz="1300">
              <a:solidFill>
                <a:schemeClr val="lt1"/>
              </a:solidFill>
              <a:latin typeface="Noto Sans JP Regular" panose="020B0500000000000000" pitchFamily="34" charset="-128"/>
              <a:ea typeface="Noto Sans JP Regular" panose="020B0500000000000000" pitchFamily="34" charset="-128"/>
            </a:endParaRPr>
          </a:p>
        </p:txBody>
      </p:sp>
      <p:sp>
        <p:nvSpPr>
          <p:cNvPr id="571" name="Google Shape;571;p38"/>
          <p:cNvSpPr/>
          <p:nvPr/>
        </p:nvSpPr>
        <p:spPr>
          <a:xfrm>
            <a:off x="1936650" y="594163"/>
            <a:ext cx="5270700" cy="398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200">
                <a:latin typeface="Noto Sans JP Regular" panose="020B0500000000000000" pitchFamily="34" charset="-128"/>
                <a:ea typeface="Noto Sans JP Regular" panose="020B0500000000000000" pitchFamily="34" charset="-128"/>
              </a:rPr>
              <a:t>1on1の目的はメンバーに</a:t>
            </a:r>
            <a:r>
              <a:rPr lang="ja" sz="1200" b="1">
                <a:solidFill>
                  <a:srgbClr val="00A85F"/>
                </a:solidFill>
                <a:latin typeface="Noto Sans JP Regular" panose="020B0500000000000000" pitchFamily="34" charset="-128"/>
                <a:ea typeface="Noto Sans JP Regular" panose="020B0500000000000000" pitchFamily="34" charset="-128"/>
              </a:rPr>
              <a:t>成長機会を提供</a:t>
            </a:r>
            <a:r>
              <a:rPr lang="ja" sz="1200">
                <a:latin typeface="Noto Sans JP Regular" panose="020B0500000000000000" pitchFamily="34" charset="-128"/>
                <a:ea typeface="Noto Sans JP Regular" panose="020B0500000000000000" pitchFamily="34" charset="-128"/>
              </a:rPr>
              <a:t>して、成果を創出して貰うこと</a:t>
            </a:r>
            <a:endParaRPr sz="120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200">
                <a:latin typeface="Noto Sans JP Regular" panose="020B0500000000000000" pitchFamily="34" charset="-128"/>
                <a:ea typeface="Noto Sans JP Regular" panose="020B0500000000000000" pitchFamily="34" charset="-128"/>
              </a:rPr>
              <a:t>そのためには土台となるレベルがクリアされていないといけません</a:t>
            </a:r>
            <a:endParaRPr sz="1200">
              <a:latin typeface="Noto Sans JP Regular" panose="020B0500000000000000" pitchFamily="34" charset="-128"/>
              <a:ea typeface="Noto Sans JP Regular" panose="020B0500000000000000" pitchFamily="34" charset="-128"/>
            </a:endParaRPr>
          </a:p>
        </p:txBody>
      </p:sp>
      <p:sp>
        <p:nvSpPr>
          <p:cNvPr id="572" name="Google Shape;572;p38"/>
          <p:cNvSpPr/>
          <p:nvPr/>
        </p:nvSpPr>
        <p:spPr>
          <a:xfrm>
            <a:off x="3623700" y="4666425"/>
            <a:ext cx="5520300" cy="1581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sz="600">
                <a:latin typeface="Noto Sans JP Regular" panose="020B0500000000000000" pitchFamily="34" charset="-128"/>
                <a:ea typeface="Noto Sans JP Regular" panose="020B0500000000000000" pitchFamily="34" charset="-128"/>
              </a:rPr>
              <a:t>出典：リクルートマネジメントソリューションズ コラム </a:t>
            </a:r>
            <a:r>
              <a:rPr lang="ja" sz="600">
                <a:solidFill>
                  <a:schemeClr val="dk1"/>
                </a:solidFill>
                <a:latin typeface="Noto Sans JP Regular" panose="020B0500000000000000" pitchFamily="34" charset="-128"/>
                <a:ea typeface="Noto Sans JP Regular" panose="020B0500000000000000" pitchFamily="34" charset="-128"/>
              </a:rPr>
              <a:t>1on1ミーティングを形骸化させないために「経験学習サイクル」を回そうの記事を元に弊社で作成</a:t>
            </a:r>
            <a:endParaRPr sz="600">
              <a:solidFill>
                <a:schemeClr val="dk1"/>
              </a:solidFill>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39"/>
          <p:cNvSpPr txBox="1">
            <a:spLocks noGrp="1"/>
          </p:cNvSpPr>
          <p:nvPr>
            <p:ph type="title"/>
          </p:nvPr>
        </p:nvSpPr>
        <p:spPr>
          <a:xfrm>
            <a:off x="628650" y="273845"/>
            <a:ext cx="7886700" cy="994200"/>
          </a:xfrm>
          <a:prstGeom prst="rect">
            <a:avLst/>
          </a:prstGeom>
        </p:spPr>
        <p:txBody>
          <a:bodyPr spcFirstLastPara="1" wrap="square" lIns="79125" tIns="39550" rIns="79125" bIns="39550" anchor="ctr" anchorCtr="0">
            <a:normAutofit/>
          </a:bodyPr>
          <a:lstStyle/>
          <a:p>
            <a:pPr marL="0" lvl="0" indent="0" algn="l" rtl="0">
              <a:spcBef>
                <a:spcPts val="0"/>
              </a:spcBef>
              <a:spcAft>
                <a:spcPts val="0"/>
              </a:spcAft>
              <a:buNone/>
            </a:pPr>
            <a:endParaRPr/>
          </a:p>
        </p:txBody>
      </p:sp>
      <p:sp>
        <p:nvSpPr>
          <p:cNvPr id="578" name="Google Shape;578;p39"/>
          <p:cNvSpPr txBox="1">
            <a:spLocks noGrp="1"/>
          </p:cNvSpPr>
          <p:nvPr>
            <p:ph type="body" idx="1"/>
          </p:nvPr>
        </p:nvSpPr>
        <p:spPr>
          <a:xfrm>
            <a:off x="628650" y="1369219"/>
            <a:ext cx="7886700" cy="3263400"/>
          </a:xfrm>
          <a:prstGeom prst="rect">
            <a:avLst/>
          </a:prstGeom>
        </p:spPr>
        <p:txBody>
          <a:bodyPr spcFirstLastPara="1" wrap="square" lIns="79125" tIns="39550" rIns="79125" bIns="39550" anchor="t" anchorCtr="0">
            <a:normAutofit/>
          </a:bodyPr>
          <a:lstStyle/>
          <a:p>
            <a:pPr marL="0" lvl="0" indent="0" algn="l" rtl="0">
              <a:spcBef>
                <a:spcPts val="900"/>
              </a:spcBef>
              <a:spcAft>
                <a:spcPts val="0"/>
              </a:spcAft>
              <a:buNone/>
            </a:pPr>
            <a:endParaRPr/>
          </a:p>
        </p:txBody>
      </p:sp>
      <p:sp>
        <p:nvSpPr>
          <p:cNvPr id="579" name="Google Shape;579;p39"/>
          <p:cNvSpPr/>
          <p:nvPr/>
        </p:nvSpPr>
        <p:spPr>
          <a:xfrm>
            <a:off x="0" y="0"/>
            <a:ext cx="9144000" cy="5143500"/>
          </a:xfrm>
          <a:prstGeom prst="rect">
            <a:avLst/>
          </a:prstGeom>
          <a:solidFill>
            <a:srgbClr val="00A85F"/>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580" name="Google Shape;580;p39"/>
          <p:cNvSpPr/>
          <p:nvPr/>
        </p:nvSpPr>
        <p:spPr>
          <a:xfrm>
            <a:off x="2446950" y="2296500"/>
            <a:ext cx="4250100" cy="5505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3000" b="1" dirty="0">
                <a:solidFill>
                  <a:schemeClr val="lt1"/>
                </a:solidFill>
              </a:rPr>
              <a:t>4.評価者向け説明</a:t>
            </a:r>
            <a:endParaRPr sz="3000" b="1" dirty="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grpSp>
        <p:nvGrpSpPr>
          <p:cNvPr id="585" name="Google Shape;585;p40"/>
          <p:cNvGrpSpPr/>
          <p:nvPr/>
        </p:nvGrpSpPr>
        <p:grpSpPr>
          <a:xfrm>
            <a:off x="117235" y="4819086"/>
            <a:ext cx="8911437" cy="187927"/>
            <a:chOff x="127001" y="6376204"/>
            <a:chExt cx="9653815" cy="291540"/>
          </a:xfrm>
        </p:grpSpPr>
        <p:sp>
          <p:nvSpPr>
            <p:cNvPr id="586" name="Google Shape;586;p40"/>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587" name="Google Shape;587;p40"/>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588" name="Google Shape;588;p40"/>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589" name="Google Shape;589;p40"/>
          <p:cNvGrpSpPr/>
          <p:nvPr/>
        </p:nvGrpSpPr>
        <p:grpSpPr>
          <a:xfrm>
            <a:off x="86401" y="178200"/>
            <a:ext cx="8942163" cy="385462"/>
            <a:chOff x="93599" y="237600"/>
            <a:chExt cx="9687101" cy="513949"/>
          </a:xfrm>
        </p:grpSpPr>
        <p:sp>
          <p:nvSpPr>
            <p:cNvPr id="590" name="Google Shape;590;p40"/>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目標管理が機能する”3つの要素”</a:t>
              </a:r>
              <a:endParaRPr sz="1200">
                <a:solidFill>
                  <a:schemeClr val="dk1"/>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000000"/>
                </a:buClr>
                <a:buSzPts val="1900"/>
                <a:buFont typeface="Arial"/>
                <a:buNone/>
              </a:pPr>
              <a:endParaRPr sz="1900" b="1">
                <a:solidFill>
                  <a:srgbClr val="333333"/>
                </a:solidFill>
                <a:latin typeface="Noto Sans JP Regular" panose="020B0500000000000000" pitchFamily="34" charset="-128"/>
                <a:ea typeface="Noto Sans JP Regular" panose="020B0500000000000000" pitchFamily="34" charset="-128"/>
              </a:endParaRPr>
            </a:p>
          </p:txBody>
        </p:sp>
        <p:cxnSp>
          <p:nvCxnSpPr>
            <p:cNvPr id="591" name="Google Shape;591;p40"/>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592" name="Google Shape;592;p40"/>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593" name="Google Shape;593;p40"/>
          <p:cNvSpPr/>
          <p:nvPr/>
        </p:nvSpPr>
        <p:spPr>
          <a:xfrm>
            <a:off x="1032200" y="1449600"/>
            <a:ext cx="1858200" cy="1894500"/>
          </a:xfrm>
          <a:prstGeom prst="ellipse">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a:solidFill>
                  <a:schemeClr val="lt1"/>
                </a:solidFill>
                <a:latin typeface="Noto Sans JP Regular" panose="020B0500000000000000" pitchFamily="34" charset="-128"/>
                <a:ea typeface="Noto Sans JP Regular" panose="020B0500000000000000" pitchFamily="34" charset="-128"/>
              </a:rPr>
              <a:t>人事制度</a:t>
            </a:r>
            <a:endParaRPr sz="1500" b="1">
              <a:solidFill>
                <a:schemeClr val="lt1"/>
              </a:solidFill>
              <a:latin typeface="Noto Sans JP Regular" panose="020B0500000000000000" pitchFamily="34" charset="-128"/>
              <a:ea typeface="Noto Sans JP Regular" panose="020B0500000000000000" pitchFamily="34" charset="-128"/>
            </a:endParaRPr>
          </a:p>
        </p:txBody>
      </p:sp>
      <p:sp>
        <p:nvSpPr>
          <p:cNvPr id="594" name="Google Shape;594;p40"/>
          <p:cNvSpPr/>
          <p:nvPr/>
        </p:nvSpPr>
        <p:spPr>
          <a:xfrm>
            <a:off x="3618394" y="1449600"/>
            <a:ext cx="1858200" cy="1894500"/>
          </a:xfrm>
          <a:prstGeom prst="ellipse">
            <a:avLst/>
          </a:prstGeom>
          <a:solidFill>
            <a:srgbClr val="00A85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仕組みや</a:t>
            </a:r>
            <a:endParaRPr lang="en-US" altLang="ja" sz="1500" b="1" dirty="0">
              <a:solidFill>
                <a:schemeClr val="lt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重要性の</a:t>
            </a:r>
            <a:endParaRPr lang="en-US" altLang="ja" sz="1500" b="1" dirty="0">
              <a:solidFill>
                <a:schemeClr val="lt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理解</a:t>
            </a:r>
            <a:endParaRPr sz="1500" b="1" dirty="0">
              <a:solidFill>
                <a:schemeClr val="lt1"/>
              </a:solidFill>
              <a:latin typeface="Noto Sans JP Regular" panose="020B0500000000000000" pitchFamily="34" charset="-128"/>
              <a:ea typeface="Noto Sans JP Regular" panose="020B0500000000000000" pitchFamily="34" charset="-128"/>
            </a:endParaRPr>
          </a:p>
        </p:txBody>
      </p:sp>
      <p:sp>
        <p:nvSpPr>
          <p:cNvPr id="595" name="Google Shape;595;p40"/>
          <p:cNvSpPr/>
          <p:nvPr/>
        </p:nvSpPr>
        <p:spPr>
          <a:xfrm>
            <a:off x="6204589" y="1449600"/>
            <a:ext cx="1858200" cy="1894500"/>
          </a:xfrm>
          <a:prstGeom prst="ellipse">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a:solidFill>
                  <a:schemeClr val="lt1"/>
                </a:solidFill>
                <a:latin typeface="Noto Sans JP Regular" panose="020B0500000000000000" pitchFamily="34" charset="-128"/>
                <a:ea typeface="Noto Sans JP Regular" panose="020B0500000000000000" pitchFamily="34" charset="-128"/>
              </a:rPr>
              <a:t>運用の継続</a:t>
            </a:r>
            <a:endParaRPr sz="1500" b="1">
              <a:solidFill>
                <a:schemeClr val="lt1"/>
              </a:solidFill>
              <a:latin typeface="Noto Sans JP Regular" panose="020B0500000000000000" pitchFamily="34" charset="-128"/>
              <a:ea typeface="Noto Sans JP Regular" panose="020B0500000000000000" pitchFamily="34" charset="-128"/>
            </a:endParaRPr>
          </a:p>
        </p:txBody>
      </p:sp>
      <p:pic>
        <p:nvPicPr>
          <p:cNvPr id="596" name="Google Shape;596;p40"/>
          <p:cNvPicPr preferRelativeResize="0"/>
          <p:nvPr/>
        </p:nvPicPr>
        <p:blipFill>
          <a:blip r:embed="rId3">
            <a:alphaModFix/>
          </a:blip>
          <a:stretch>
            <a:fillRect/>
          </a:stretch>
        </p:blipFill>
        <p:spPr>
          <a:xfrm>
            <a:off x="3045477" y="2180238"/>
            <a:ext cx="417929" cy="433266"/>
          </a:xfrm>
          <a:prstGeom prst="rect">
            <a:avLst/>
          </a:prstGeom>
          <a:noFill/>
          <a:ln>
            <a:noFill/>
          </a:ln>
        </p:spPr>
      </p:pic>
      <p:pic>
        <p:nvPicPr>
          <p:cNvPr id="597" name="Google Shape;597;p40"/>
          <p:cNvPicPr preferRelativeResize="0"/>
          <p:nvPr/>
        </p:nvPicPr>
        <p:blipFill>
          <a:blip r:embed="rId3">
            <a:alphaModFix/>
          </a:blip>
          <a:stretch>
            <a:fillRect/>
          </a:stretch>
        </p:blipFill>
        <p:spPr>
          <a:xfrm>
            <a:off x="5631671" y="2130344"/>
            <a:ext cx="417929" cy="433266"/>
          </a:xfrm>
          <a:prstGeom prst="rect">
            <a:avLst/>
          </a:prstGeom>
          <a:noFill/>
          <a:ln>
            <a:noFill/>
          </a:ln>
        </p:spPr>
      </p:pic>
      <p:sp>
        <p:nvSpPr>
          <p:cNvPr id="598" name="Google Shape;598;p40"/>
          <p:cNvSpPr/>
          <p:nvPr/>
        </p:nvSpPr>
        <p:spPr>
          <a:xfrm>
            <a:off x="1032212"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0"/>
          <p:cNvSpPr/>
          <p:nvPr/>
        </p:nvSpPr>
        <p:spPr>
          <a:xfrm>
            <a:off x="3642860"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0"/>
          <p:cNvSpPr/>
          <p:nvPr/>
        </p:nvSpPr>
        <p:spPr>
          <a:xfrm>
            <a:off x="6253509"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0"/>
          <p:cNvSpPr/>
          <p:nvPr/>
        </p:nvSpPr>
        <p:spPr>
          <a:xfrm>
            <a:off x="3661246" y="4002048"/>
            <a:ext cx="1858200" cy="3063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コミュニケーション</a:t>
            </a:r>
            <a:endParaRPr sz="1300" b="1">
              <a:latin typeface="Noto Sans JP Regular" panose="020B0500000000000000" pitchFamily="34" charset="-128"/>
              <a:ea typeface="Noto Sans JP Regular" panose="020B0500000000000000" pitchFamily="34" charset="-128"/>
            </a:endParaRPr>
          </a:p>
        </p:txBody>
      </p:sp>
      <p:sp>
        <p:nvSpPr>
          <p:cNvPr id="602" name="Google Shape;602;p40"/>
          <p:cNvSpPr/>
          <p:nvPr/>
        </p:nvSpPr>
        <p:spPr>
          <a:xfrm>
            <a:off x="3661258" y="4435302"/>
            <a:ext cx="1858200" cy="3063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従業員向け説明会</a:t>
            </a:r>
            <a:endParaRPr sz="1300" b="1">
              <a:latin typeface="Noto Sans JP Regular" panose="020B0500000000000000" pitchFamily="34" charset="-128"/>
              <a:ea typeface="Noto Sans JP Regular" panose="020B0500000000000000" pitchFamily="34" charset="-128"/>
            </a:endParaRPr>
          </a:p>
        </p:txBody>
      </p:sp>
      <p:sp>
        <p:nvSpPr>
          <p:cNvPr id="603" name="Google Shape;603;p40"/>
          <p:cNvSpPr/>
          <p:nvPr/>
        </p:nvSpPr>
        <p:spPr>
          <a:xfrm>
            <a:off x="6253533" y="4002048"/>
            <a:ext cx="1858200" cy="7392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04" name="Google Shape;604;p40"/>
          <p:cNvPicPr preferRelativeResize="0"/>
          <p:nvPr/>
        </p:nvPicPr>
        <p:blipFill>
          <a:blip r:embed="rId4">
            <a:alphaModFix/>
          </a:blip>
          <a:stretch>
            <a:fillRect/>
          </a:stretch>
        </p:blipFill>
        <p:spPr>
          <a:xfrm>
            <a:off x="6388860" y="4218681"/>
            <a:ext cx="1587636" cy="306186"/>
          </a:xfrm>
          <a:prstGeom prst="rect">
            <a:avLst/>
          </a:prstGeom>
          <a:noFill/>
          <a:ln>
            <a:noFill/>
          </a:ln>
        </p:spPr>
      </p:pic>
      <p:sp>
        <p:nvSpPr>
          <p:cNvPr id="605" name="Google Shape;605;p40"/>
          <p:cNvSpPr/>
          <p:nvPr/>
        </p:nvSpPr>
        <p:spPr>
          <a:xfrm>
            <a:off x="1068983" y="4002048"/>
            <a:ext cx="1858200" cy="7392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dirty="0">
                <a:latin typeface="Noto Sans JP Regular" panose="020B0500000000000000" pitchFamily="34" charset="-128"/>
                <a:ea typeface="Noto Sans JP Regular" panose="020B0500000000000000" pitchFamily="34" charset="-128"/>
              </a:rPr>
              <a:t>目標管理</a:t>
            </a:r>
            <a:endParaRPr sz="1300" b="1" dirty="0">
              <a:latin typeface="Noto Sans JP Regular" panose="020B0500000000000000" pitchFamily="34" charset="-128"/>
              <a:ea typeface="Noto Sans JP Regular" panose="020B0500000000000000" pitchFamily="34" charset="-128"/>
            </a:endParaRPr>
          </a:p>
        </p:txBody>
      </p:sp>
      <p:sp>
        <p:nvSpPr>
          <p:cNvPr id="606" name="Google Shape;606;p40"/>
          <p:cNvSpPr/>
          <p:nvPr/>
        </p:nvSpPr>
        <p:spPr>
          <a:xfrm>
            <a:off x="1800937" y="719659"/>
            <a:ext cx="5493114" cy="504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dirty="0">
                <a:solidFill>
                  <a:srgbClr val="00A85F"/>
                </a:solidFill>
                <a:latin typeface="Noto Sans JP Regular" panose="020B0500000000000000" pitchFamily="34" charset="-128"/>
                <a:ea typeface="Noto Sans JP Regular" panose="020B0500000000000000" pitchFamily="34" charset="-128"/>
              </a:rPr>
              <a:t>目標管理</a:t>
            </a:r>
            <a:r>
              <a:rPr lang="ja" sz="1500" b="1" dirty="0">
                <a:latin typeface="Noto Sans JP Regular" panose="020B0500000000000000" pitchFamily="34" charset="-128"/>
                <a:ea typeface="Noto Sans JP Regular" panose="020B0500000000000000" pitchFamily="34" charset="-128"/>
              </a:rPr>
              <a:t>という仕組みだけではなく、</a:t>
            </a:r>
            <a:endParaRPr sz="1500" b="1" dirty="0">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dk1"/>
                </a:solidFill>
                <a:highlight>
                  <a:schemeClr val="lt1"/>
                </a:highlight>
                <a:latin typeface="Noto Sans JP Regular" panose="020B0500000000000000" pitchFamily="34" charset="-128"/>
                <a:ea typeface="Noto Sans JP Regular" panose="020B0500000000000000" pitchFamily="34" charset="-128"/>
              </a:rPr>
              <a:t>全社員が</a:t>
            </a:r>
            <a:r>
              <a:rPr lang="ja" sz="1500" b="1" dirty="0">
                <a:solidFill>
                  <a:srgbClr val="00A85F"/>
                </a:solidFill>
                <a:highlight>
                  <a:schemeClr val="lt1"/>
                </a:highlight>
                <a:latin typeface="Noto Sans JP Regular" panose="020B0500000000000000" pitchFamily="34" charset="-128"/>
                <a:ea typeface="Noto Sans JP Regular" panose="020B0500000000000000" pitchFamily="34" charset="-128"/>
              </a:rPr>
              <a:t>目標管理の重要性を理解し、運用を継続すること</a:t>
            </a:r>
            <a:endParaRPr sz="1500" b="1" dirty="0">
              <a:solidFill>
                <a:srgbClr val="00A85F"/>
              </a:solidFill>
              <a:highlight>
                <a:schemeClr val="lt1"/>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grpSp>
        <p:nvGrpSpPr>
          <p:cNvPr id="611" name="Google Shape;611;p41"/>
          <p:cNvGrpSpPr/>
          <p:nvPr/>
        </p:nvGrpSpPr>
        <p:grpSpPr>
          <a:xfrm>
            <a:off x="117235" y="4819086"/>
            <a:ext cx="8911437" cy="187927"/>
            <a:chOff x="127001" y="6376204"/>
            <a:chExt cx="9653815" cy="291540"/>
          </a:xfrm>
        </p:grpSpPr>
        <p:sp>
          <p:nvSpPr>
            <p:cNvPr id="612" name="Google Shape;612;p41"/>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613" name="Google Shape;613;p41"/>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614" name="Google Shape;614;p41"/>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615" name="Google Shape;615;p41"/>
          <p:cNvGrpSpPr/>
          <p:nvPr/>
        </p:nvGrpSpPr>
        <p:grpSpPr>
          <a:xfrm>
            <a:off x="86401" y="178200"/>
            <a:ext cx="8942163" cy="385462"/>
            <a:chOff x="93599" y="237600"/>
            <a:chExt cx="9687101" cy="513949"/>
          </a:xfrm>
        </p:grpSpPr>
        <p:sp>
          <p:nvSpPr>
            <p:cNvPr id="616" name="Google Shape;616;p41"/>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目標管理が機能する”3つの要素”</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617" name="Google Shape;617;p41"/>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618" name="Google Shape;618;p41"/>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619" name="Google Shape;619;p41"/>
          <p:cNvSpPr/>
          <p:nvPr/>
        </p:nvSpPr>
        <p:spPr>
          <a:xfrm>
            <a:off x="1032200" y="1449600"/>
            <a:ext cx="1858200" cy="1894500"/>
          </a:xfrm>
          <a:prstGeom prst="ellipse">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a:solidFill>
                  <a:schemeClr val="lt1"/>
                </a:solidFill>
                <a:latin typeface="Noto Sans JP Regular" panose="020B0500000000000000" pitchFamily="34" charset="-128"/>
                <a:ea typeface="Noto Sans JP Regular" panose="020B0500000000000000" pitchFamily="34" charset="-128"/>
              </a:rPr>
              <a:t>人事制度</a:t>
            </a:r>
            <a:endParaRPr sz="1500" b="1">
              <a:solidFill>
                <a:schemeClr val="lt1"/>
              </a:solidFill>
              <a:latin typeface="Noto Sans JP Regular" panose="020B0500000000000000" pitchFamily="34" charset="-128"/>
              <a:ea typeface="Noto Sans JP Regular" panose="020B0500000000000000" pitchFamily="34" charset="-128"/>
            </a:endParaRPr>
          </a:p>
        </p:txBody>
      </p:sp>
      <p:sp>
        <p:nvSpPr>
          <p:cNvPr id="620" name="Google Shape;620;p41"/>
          <p:cNvSpPr/>
          <p:nvPr/>
        </p:nvSpPr>
        <p:spPr>
          <a:xfrm>
            <a:off x="3618394" y="1449600"/>
            <a:ext cx="1858200" cy="1894500"/>
          </a:xfrm>
          <a:prstGeom prst="ellipse">
            <a:avLst/>
          </a:prstGeom>
          <a:solidFill>
            <a:srgbClr val="00A85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仕組みや</a:t>
            </a:r>
            <a:endParaRPr lang="en-US" altLang="ja" sz="1500" b="1" dirty="0">
              <a:solidFill>
                <a:schemeClr val="lt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重要性の</a:t>
            </a:r>
            <a:endParaRPr lang="en-US" altLang="ja" sz="1500" b="1" dirty="0">
              <a:solidFill>
                <a:schemeClr val="lt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lt1"/>
                </a:solidFill>
                <a:latin typeface="Noto Sans JP Regular" panose="020B0500000000000000" pitchFamily="34" charset="-128"/>
                <a:ea typeface="Noto Sans JP Regular" panose="020B0500000000000000" pitchFamily="34" charset="-128"/>
              </a:rPr>
              <a:t>理解</a:t>
            </a:r>
            <a:endParaRPr sz="1500" b="1" dirty="0">
              <a:solidFill>
                <a:schemeClr val="lt1"/>
              </a:solidFill>
              <a:latin typeface="Noto Sans JP Regular" panose="020B0500000000000000" pitchFamily="34" charset="-128"/>
              <a:ea typeface="Noto Sans JP Regular" panose="020B0500000000000000" pitchFamily="34" charset="-128"/>
            </a:endParaRPr>
          </a:p>
        </p:txBody>
      </p:sp>
      <p:sp>
        <p:nvSpPr>
          <p:cNvPr id="621" name="Google Shape;621;p41"/>
          <p:cNvSpPr/>
          <p:nvPr/>
        </p:nvSpPr>
        <p:spPr>
          <a:xfrm>
            <a:off x="6204589" y="1449600"/>
            <a:ext cx="1858200" cy="1894500"/>
          </a:xfrm>
          <a:prstGeom prst="ellipse">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a:solidFill>
                  <a:schemeClr val="lt1"/>
                </a:solidFill>
                <a:latin typeface="Noto Sans JP Regular" panose="020B0500000000000000" pitchFamily="34" charset="-128"/>
                <a:ea typeface="Noto Sans JP Regular" panose="020B0500000000000000" pitchFamily="34" charset="-128"/>
              </a:rPr>
              <a:t>運用の継続</a:t>
            </a:r>
            <a:endParaRPr sz="1500" b="1">
              <a:solidFill>
                <a:schemeClr val="lt1"/>
              </a:solidFill>
              <a:latin typeface="Noto Sans JP Regular" panose="020B0500000000000000" pitchFamily="34" charset="-128"/>
              <a:ea typeface="Noto Sans JP Regular" panose="020B0500000000000000" pitchFamily="34" charset="-128"/>
            </a:endParaRPr>
          </a:p>
        </p:txBody>
      </p:sp>
      <p:pic>
        <p:nvPicPr>
          <p:cNvPr id="622" name="Google Shape;622;p41"/>
          <p:cNvPicPr preferRelativeResize="0"/>
          <p:nvPr/>
        </p:nvPicPr>
        <p:blipFill>
          <a:blip r:embed="rId3">
            <a:alphaModFix/>
          </a:blip>
          <a:stretch>
            <a:fillRect/>
          </a:stretch>
        </p:blipFill>
        <p:spPr>
          <a:xfrm>
            <a:off x="3045477" y="2180238"/>
            <a:ext cx="417929" cy="433266"/>
          </a:xfrm>
          <a:prstGeom prst="rect">
            <a:avLst/>
          </a:prstGeom>
          <a:noFill/>
          <a:ln>
            <a:noFill/>
          </a:ln>
        </p:spPr>
      </p:pic>
      <p:pic>
        <p:nvPicPr>
          <p:cNvPr id="623" name="Google Shape;623;p41"/>
          <p:cNvPicPr preferRelativeResize="0"/>
          <p:nvPr/>
        </p:nvPicPr>
        <p:blipFill>
          <a:blip r:embed="rId3">
            <a:alphaModFix/>
          </a:blip>
          <a:stretch>
            <a:fillRect/>
          </a:stretch>
        </p:blipFill>
        <p:spPr>
          <a:xfrm>
            <a:off x="5631671" y="2130344"/>
            <a:ext cx="417929" cy="433266"/>
          </a:xfrm>
          <a:prstGeom prst="rect">
            <a:avLst/>
          </a:prstGeom>
          <a:noFill/>
          <a:ln>
            <a:noFill/>
          </a:ln>
        </p:spPr>
      </p:pic>
      <p:sp>
        <p:nvSpPr>
          <p:cNvPr id="624" name="Google Shape;624;p41"/>
          <p:cNvSpPr/>
          <p:nvPr/>
        </p:nvSpPr>
        <p:spPr>
          <a:xfrm>
            <a:off x="1032212"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1"/>
          <p:cNvSpPr/>
          <p:nvPr/>
        </p:nvSpPr>
        <p:spPr>
          <a:xfrm>
            <a:off x="3642860"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1"/>
          <p:cNvSpPr/>
          <p:nvPr/>
        </p:nvSpPr>
        <p:spPr>
          <a:xfrm>
            <a:off x="6253509" y="3611427"/>
            <a:ext cx="1858288" cy="202418"/>
          </a:xfrm>
          <a:prstGeom prst="flowChartMerge">
            <a:avLst/>
          </a:prstGeom>
          <a:solidFill>
            <a:srgbClr val="8CC45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1"/>
          <p:cNvSpPr/>
          <p:nvPr/>
        </p:nvSpPr>
        <p:spPr>
          <a:xfrm>
            <a:off x="3661246" y="4002048"/>
            <a:ext cx="1858200" cy="306300"/>
          </a:xfrm>
          <a:prstGeom prst="roundRect">
            <a:avLst>
              <a:gd name="adj" fmla="val 16667"/>
            </a:avLst>
          </a:prstGeom>
          <a:solidFill>
            <a:schemeClr val="lt1"/>
          </a:solidFill>
          <a:ln w="28575" cap="flat"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コミュニケーション</a:t>
            </a:r>
            <a:endParaRPr sz="1300" b="1">
              <a:latin typeface="Noto Sans JP Regular" panose="020B0500000000000000" pitchFamily="34" charset="-128"/>
              <a:ea typeface="Noto Sans JP Regular" panose="020B0500000000000000" pitchFamily="34" charset="-128"/>
            </a:endParaRPr>
          </a:p>
        </p:txBody>
      </p:sp>
      <p:sp>
        <p:nvSpPr>
          <p:cNvPr id="628" name="Google Shape;628;p41"/>
          <p:cNvSpPr/>
          <p:nvPr/>
        </p:nvSpPr>
        <p:spPr>
          <a:xfrm>
            <a:off x="3661258" y="4435302"/>
            <a:ext cx="1858200" cy="3063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従業員向け説明会</a:t>
            </a:r>
            <a:endParaRPr sz="1300" b="1">
              <a:latin typeface="Noto Sans JP Regular" panose="020B0500000000000000" pitchFamily="34" charset="-128"/>
              <a:ea typeface="Noto Sans JP Regular" panose="020B0500000000000000" pitchFamily="34" charset="-128"/>
            </a:endParaRPr>
          </a:p>
        </p:txBody>
      </p:sp>
      <p:sp>
        <p:nvSpPr>
          <p:cNvPr id="629" name="Google Shape;629;p41"/>
          <p:cNvSpPr/>
          <p:nvPr/>
        </p:nvSpPr>
        <p:spPr>
          <a:xfrm>
            <a:off x="6253533" y="4002048"/>
            <a:ext cx="1858200" cy="739200"/>
          </a:xfrm>
          <a:prstGeom prst="roundRect">
            <a:avLst>
              <a:gd name="adj" fmla="val 16667"/>
            </a:avLst>
          </a:prstGeom>
          <a:solidFill>
            <a:schemeClr val="lt1"/>
          </a:solidFill>
          <a:ln w="2857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0" name="Google Shape;630;p41"/>
          <p:cNvPicPr preferRelativeResize="0"/>
          <p:nvPr/>
        </p:nvPicPr>
        <p:blipFill>
          <a:blip r:embed="rId4">
            <a:alphaModFix/>
          </a:blip>
          <a:stretch>
            <a:fillRect/>
          </a:stretch>
        </p:blipFill>
        <p:spPr>
          <a:xfrm>
            <a:off x="6388860" y="4218681"/>
            <a:ext cx="1587636" cy="306186"/>
          </a:xfrm>
          <a:prstGeom prst="rect">
            <a:avLst/>
          </a:prstGeom>
          <a:noFill/>
          <a:ln>
            <a:noFill/>
          </a:ln>
        </p:spPr>
      </p:pic>
      <p:sp>
        <p:nvSpPr>
          <p:cNvPr id="631" name="Google Shape;631;p41"/>
          <p:cNvSpPr/>
          <p:nvPr/>
        </p:nvSpPr>
        <p:spPr>
          <a:xfrm>
            <a:off x="1068983" y="4002048"/>
            <a:ext cx="1858200" cy="739200"/>
          </a:xfrm>
          <a:prstGeom prst="roundRect">
            <a:avLst>
              <a:gd name="adj" fmla="val 16667"/>
            </a:avLst>
          </a:prstGeom>
          <a:solidFill>
            <a:schemeClr val="lt1"/>
          </a:solidFill>
          <a:ln w="28575" cap="flat"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目標管理</a:t>
            </a:r>
            <a:endParaRPr b="1">
              <a:latin typeface="Noto Sans JP Regular" panose="020B0500000000000000" pitchFamily="34" charset="-128"/>
              <a:ea typeface="Noto Sans JP Regular" panose="020B0500000000000000" pitchFamily="34" charset="-128"/>
            </a:endParaRPr>
          </a:p>
        </p:txBody>
      </p:sp>
      <p:sp>
        <p:nvSpPr>
          <p:cNvPr id="24" name="Google Shape;606;p40">
            <a:extLst>
              <a:ext uri="{FF2B5EF4-FFF2-40B4-BE49-F238E27FC236}">
                <a16:creationId xmlns:a16="http://schemas.microsoft.com/office/drawing/2014/main" id="{9E1741E5-BAB8-49BF-9FEB-359B28624ACB}"/>
              </a:ext>
            </a:extLst>
          </p:cNvPr>
          <p:cNvSpPr/>
          <p:nvPr/>
        </p:nvSpPr>
        <p:spPr>
          <a:xfrm>
            <a:off x="1800937" y="719659"/>
            <a:ext cx="5493114" cy="504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500" b="1" dirty="0">
                <a:solidFill>
                  <a:srgbClr val="00A85F"/>
                </a:solidFill>
                <a:latin typeface="Noto Sans JP Regular" panose="020B0500000000000000" pitchFamily="34" charset="-128"/>
                <a:ea typeface="Noto Sans JP Regular" panose="020B0500000000000000" pitchFamily="34" charset="-128"/>
              </a:rPr>
              <a:t>目標管理</a:t>
            </a:r>
            <a:r>
              <a:rPr lang="ja" sz="1500" b="1" dirty="0">
                <a:latin typeface="Noto Sans JP Regular" panose="020B0500000000000000" pitchFamily="34" charset="-128"/>
                <a:ea typeface="Noto Sans JP Regular" panose="020B0500000000000000" pitchFamily="34" charset="-128"/>
              </a:rPr>
              <a:t>という仕組みだけではなく、</a:t>
            </a:r>
            <a:endParaRPr sz="1500" b="1" dirty="0">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1500" b="1" dirty="0">
                <a:solidFill>
                  <a:schemeClr val="dk1"/>
                </a:solidFill>
                <a:highlight>
                  <a:schemeClr val="lt1"/>
                </a:highlight>
                <a:latin typeface="Noto Sans JP Regular" panose="020B0500000000000000" pitchFamily="34" charset="-128"/>
                <a:ea typeface="Noto Sans JP Regular" panose="020B0500000000000000" pitchFamily="34" charset="-128"/>
              </a:rPr>
              <a:t>全社員が</a:t>
            </a:r>
            <a:r>
              <a:rPr lang="ja" sz="1500" b="1" dirty="0">
                <a:solidFill>
                  <a:srgbClr val="00A85F"/>
                </a:solidFill>
                <a:highlight>
                  <a:schemeClr val="lt1"/>
                </a:highlight>
                <a:latin typeface="Noto Sans JP Regular" panose="020B0500000000000000" pitchFamily="34" charset="-128"/>
                <a:ea typeface="Noto Sans JP Regular" panose="020B0500000000000000" pitchFamily="34" charset="-128"/>
              </a:rPr>
              <a:t>目標管理の重要性を理解し、運用を継続すること</a:t>
            </a:r>
            <a:endParaRPr sz="1500" b="1" dirty="0">
              <a:solidFill>
                <a:srgbClr val="00A85F"/>
              </a:solidFill>
              <a:highlight>
                <a:schemeClr val="lt1"/>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42"/>
          <p:cNvSpPr/>
          <p:nvPr/>
        </p:nvSpPr>
        <p:spPr>
          <a:xfrm>
            <a:off x="4750438" y="2178125"/>
            <a:ext cx="2050500" cy="24036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2"/>
          <p:cNvSpPr/>
          <p:nvPr/>
        </p:nvSpPr>
        <p:spPr>
          <a:xfrm>
            <a:off x="2314013" y="2178138"/>
            <a:ext cx="2050500" cy="24036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9" name="Google Shape;639;p42"/>
          <p:cNvGrpSpPr/>
          <p:nvPr/>
        </p:nvGrpSpPr>
        <p:grpSpPr>
          <a:xfrm>
            <a:off x="117235" y="4819086"/>
            <a:ext cx="8911437" cy="187927"/>
            <a:chOff x="127001" y="6376204"/>
            <a:chExt cx="9653815" cy="291540"/>
          </a:xfrm>
        </p:grpSpPr>
        <p:sp>
          <p:nvSpPr>
            <p:cNvPr id="640" name="Google Shape;640;p42"/>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641" name="Google Shape;641;p42"/>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642" name="Google Shape;642;p42"/>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643" name="Google Shape;643;p42"/>
          <p:cNvGrpSpPr/>
          <p:nvPr/>
        </p:nvGrpSpPr>
        <p:grpSpPr>
          <a:xfrm>
            <a:off x="86401" y="178200"/>
            <a:ext cx="8942163" cy="385462"/>
            <a:chOff x="93599" y="237600"/>
            <a:chExt cx="9687101" cy="513949"/>
          </a:xfrm>
        </p:grpSpPr>
        <p:sp>
          <p:nvSpPr>
            <p:cNvPr id="644" name="Google Shape;644;p42"/>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評価者の役割</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645" name="Google Shape;645;p42"/>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646" name="Google Shape;646;p42"/>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647" name="Google Shape;647;p42"/>
          <p:cNvSpPr/>
          <p:nvPr/>
        </p:nvSpPr>
        <p:spPr>
          <a:xfrm>
            <a:off x="2314013" y="1861488"/>
            <a:ext cx="2050500" cy="555300"/>
          </a:xfrm>
          <a:prstGeom prst="rect">
            <a:avLst/>
          </a:prstGeom>
          <a:solidFill>
            <a:srgbClr val="00A85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lt1"/>
                </a:solidFill>
                <a:latin typeface="Noto Sans JP Regular" panose="020B0500000000000000" pitchFamily="34" charset="-128"/>
                <a:ea typeface="Noto Sans JP Regular" panose="020B0500000000000000" pitchFamily="34" charset="-128"/>
              </a:rPr>
              <a:t>目標管理</a:t>
            </a:r>
            <a:endParaRPr b="1">
              <a:solidFill>
                <a:schemeClr val="lt1"/>
              </a:solidFill>
              <a:latin typeface="Noto Sans JP Regular" panose="020B0500000000000000" pitchFamily="34" charset="-128"/>
              <a:ea typeface="Noto Sans JP Regular" panose="020B0500000000000000" pitchFamily="34" charset="-128"/>
            </a:endParaRPr>
          </a:p>
        </p:txBody>
      </p:sp>
      <p:sp>
        <p:nvSpPr>
          <p:cNvPr id="648" name="Google Shape;648;p42"/>
          <p:cNvSpPr/>
          <p:nvPr/>
        </p:nvSpPr>
        <p:spPr>
          <a:xfrm>
            <a:off x="4750438" y="1861500"/>
            <a:ext cx="2050500" cy="5553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lt1"/>
                </a:solidFill>
                <a:latin typeface="Noto Sans JP Regular" panose="020B0500000000000000" pitchFamily="34" charset="-128"/>
                <a:ea typeface="Noto Sans JP Regular" panose="020B0500000000000000" pitchFamily="34" charset="-128"/>
              </a:rPr>
              <a:t>コミュニケーション</a:t>
            </a:r>
            <a:endParaRPr b="1">
              <a:solidFill>
                <a:schemeClr val="lt1"/>
              </a:solidFill>
              <a:latin typeface="Noto Sans JP Regular" panose="020B0500000000000000" pitchFamily="34" charset="-128"/>
              <a:ea typeface="Noto Sans JP Regular" panose="020B0500000000000000" pitchFamily="34" charset="-128"/>
            </a:endParaRPr>
          </a:p>
        </p:txBody>
      </p:sp>
      <p:sp>
        <p:nvSpPr>
          <p:cNvPr id="649" name="Google Shape;649;p42"/>
          <p:cNvSpPr/>
          <p:nvPr/>
        </p:nvSpPr>
        <p:spPr>
          <a:xfrm>
            <a:off x="2531513" y="2586338"/>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目標設定面談</a:t>
            </a:r>
            <a:endParaRPr b="1">
              <a:latin typeface="Noto Sans JP Regular" panose="020B0500000000000000" pitchFamily="34" charset="-128"/>
              <a:ea typeface="Noto Sans JP Regular" panose="020B0500000000000000" pitchFamily="34" charset="-128"/>
            </a:endParaRPr>
          </a:p>
        </p:txBody>
      </p:sp>
      <p:sp>
        <p:nvSpPr>
          <p:cNvPr id="650" name="Google Shape;650;p42"/>
          <p:cNvSpPr/>
          <p:nvPr/>
        </p:nvSpPr>
        <p:spPr>
          <a:xfrm>
            <a:off x="2531513" y="3241669"/>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評価者評価</a:t>
            </a:r>
            <a:endParaRPr b="1">
              <a:latin typeface="Noto Sans JP Regular" panose="020B0500000000000000" pitchFamily="34" charset="-128"/>
              <a:ea typeface="Noto Sans JP Regular" panose="020B0500000000000000" pitchFamily="34" charset="-128"/>
            </a:endParaRPr>
          </a:p>
        </p:txBody>
      </p:sp>
      <p:sp>
        <p:nvSpPr>
          <p:cNvPr id="651" name="Google Shape;651;p42"/>
          <p:cNvSpPr/>
          <p:nvPr/>
        </p:nvSpPr>
        <p:spPr>
          <a:xfrm>
            <a:off x="2531513" y="3897000"/>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評価面談</a:t>
            </a:r>
            <a:endParaRPr b="1">
              <a:latin typeface="Noto Sans JP Regular" panose="020B0500000000000000" pitchFamily="34" charset="-128"/>
              <a:ea typeface="Noto Sans JP Regular" panose="020B0500000000000000" pitchFamily="34" charset="-128"/>
            </a:endParaRPr>
          </a:p>
        </p:txBody>
      </p:sp>
      <p:sp>
        <p:nvSpPr>
          <p:cNvPr id="652" name="Google Shape;652;p42"/>
          <p:cNvSpPr/>
          <p:nvPr/>
        </p:nvSpPr>
        <p:spPr>
          <a:xfrm>
            <a:off x="1801688" y="762075"/>
            <a:ext cx="5511600" cy="679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dk1"/>
                </a:solidFill>
                <a:latin typeface="Noto Sans JP Regular" panose="020B0500000000000000" pitchFamily="34" charset="-128"/>
                <a:ea typeface="Noto Sans JP Regular" panose="020B0500000000000000" pitchFamily="34" charset="-128"/>
              </a:rPr>
              <a:t>仕組みや重要性の理解や運用を続けるには、</a:t>
            </a:r>
            <a:endParaRPr b="1">
              <a:solidFill>
                <a:schemeClr val="dk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b="1">
                <a:solidFill>
                  <a:srgbClr val="E69138"/>
                </a:solidFill>
                <a:latin typeface="Noto Sans JP Regular" panose="020B0500000000000000" pitchFamily="34" charset="-128"/>
                <a:ea typeface="Noto Sans JP Regular" panose="020B0500000000000000" pitchFamily="34" charset="-128"/>
              </a:rPr>
              <a:t>評価者</a:t>
            </a:r>
            <a:r>
              <a:rPr lang="ja" b="1">
                <a:solidFill>
                  <a:srgbClr val="00A85F"/>
                </a:solidFill>
                <a:latin typeface="Noto Sans JP Regular" panose="020B0500000000000000" pitchFamily="34" charset="-128"/>
                <a:ea typeface="Noto Sans JP Regular" panose="020B0500000000000000" pitchFamily="34" charset="-128"/>
              </a:rPr>
              <a:t>が部下を適切に導いてあげること</a:t>
            </a:r>
            <a:r>
              <a:rPr lang="ja" b="1">
                <a:latin typeface="Noto Sans JP Regular" panose="020B0500000000000000" pitchFamily="34" charset="-128"/>
                <a:ea typeface="Noto Sans JP Regular" panose="020B0500000000000000" pitchFamily="34" charset="-128"/>
              </a:rPr>
              <a:t>が必要不可欠です</a:t>
            </a:r>
            <a:endParaRPr b="1">
              <a:latin typeface="Noto Sans JP Regular" panose="020B0500000000000000" pitchFamily="34" charset="-128"/>
              <a:ea typeface="Noto Sans JP Regular" panose="020B0500000000000000" pitchFamily="34" charset="-128"/>
            </a:endParaRPr>
          </a:p>
        </p:txBody>
      </p:sp>
      <p:sp>
        <p:nvSpPr>
          <p:cNvPr id="653" name="Google Shape;653;p42"/>
          <p:cNvSpPr/>
          <p:nvPr/>
        </p:nvSpPr>
        <p:spPr>
          <a:xfrm>
            <a:off x="4967938" y="2551588"/>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目標設定面談</a:t>
            </a:r>
            <a:endParaRPr b="1">
              <a:latin typeface="Noto Sans JP Regular" panose="020B0500000000000000" pitchFamily="34" charset="-128"/>
              <a:ea typeface="Noto Sans JP Regular" panose="020B0500000000000000" pitchFamily="34" charset="-128"/>
            </a:endParaRPr>
          </a:p>
        </p:txBody>
      </p:sp>
      <p:sp>
        <p:nvSpPr>
          <p:cNvPr id="654" name="Google Shape;654;p42"/>
          <p:cNvSpPr/>
          <p:nvPr/>
        </p:nvSpPr>
        <p:spPr>
          <a:xfrm>
            <a:off x="4967938" y="3897000"/>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評価面談</a:t>
            </a:r>
            <a:endParaRPr b="1">
              <a:latin typeface="Noto Sans JP Regular" panose="020B0500000000000000" pitchFamily="34" charset="-128"/>
              <a:ea typeface="Noto Sans JP Regular" panose="020B0500000000000000" pitchFamily="34" charset="-128"/>
            </a:endParaRPr>
          </a:p>
        </p:txBody>
      </p:sp>
      <p:sp>
        <p:nvSpPr>
          <p:cNvPr id="655" name="Google Shape;655;p42"/>
          <p:cNvSpPr/>
          <p:nvPr/>
        </p:nvSpPr>
        <p:spPr>
          <a:xfrm>
            <a:off x="4967938" y="3241669"/>
            <a:ext cx="1615500" cy="555300"/>
          </a:xfrm>
          <a:prstGeom prst="rect">
            <a:avLst/>
          </a:prstGeom>
          <a:solidFill>
            <a:srgbClr val="CCEED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1on1</a:t>
            </a:r>
            <a:endParaRPr b="1">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628650" y="273845"/>
            <a:ext cx="7886700" cy="994200"/>
          </a:xfrm>
          <a:prstGeom prst="rect">
            <a:avLst/>
          </a:prstGeom>
        </p:spPr>
        <p:txBody>
          <a:bodyPr spcFirstLastPara="1" wrap="square" lIns="79125" tIns="39550" rIns="79125" bIns="39550" anchor="ctr" anchorCtr="0">
            <a:normAutofit/>
          </a:bodyPr>
          <a:lstStyle/>
          <a:p>
            <a:pPr marL="0" lvl="0" indent="0" algn="l" rtl="0">
              <a:spcBef>
                <a:spcPts val="0"/>
              </a:spcBef>
              <a:spcAft>
                <a:spcPts val="0"/>
              </a:spcAft>
              <a:buNone/>
            </a:pPr>
            <a:endParaRPr/>
          </a:p>
        </p:txBody>
      </p:sp>
      <p:sp>
        <p:nvSpPr>
          <p:cNvPr id="87" name="Google Shape;87;p16"/>
          <p:cNvSpPr txBox="1">
            <a:spLocks noGrp="1"/>
          </p:cNvSpPr>
          <p:nvPr>
            <p:ph type="body" idx="1"/>
          </p:nvPr>
        </p:nvSpPr>
        <p:spPr>
          <a:xfrm>
            <a:off x="628650" y="1369219"/>
            <a:ext cx="7886700" cy="3263400"/>
          </a:xfrm>
          <a:prstGeom prst="rect">
            <a:avLst/>
          </a:prstGeom>
        </p:spPr>
        <p:txBody>
          <a:bodyPr spcFirstLastPara="1" wrap="square" lIns="79125" tIns="39550" rIns="79125" bIns="39550" anchor="t" anchorCtr="0">
            <a:normAutofit/>
          </a:bodyPr>
          <a:lstStyle/>
          <a:p>
            <a:pPr marL="0" lvl="0" indent="0" algn="l" rtl="0">
              <a:spcBef>
                <a:spcPts val="900"/>
              </a:spcBef>
              <a:spcAft>
                <a:spcPts val="0"/>
              </a:spcAft>
              <a:buNone/>
            </a:pPr>
            <a:endParaRPr/>
          </a:p>
        </p:txBody>
      </p:sp>
      <p:sp>
        <p:nvSpPr>
          <p:cNvPr id="88" name="Google Shape;88;p16"/>
          <p:cNvSpPr/>
          <p:nvPr/>
        </p:nvSpPr>
        <p:spPr>
          <a:xfrm>
            <a:off x="0" y="0"/>
            <a:ext cx="9144000" cy="5143500"/>
          </a:xfrm>
          <a:prstGeom prst="rect">
            <a:avLst/>
          </a:prstGeom>
          <a:solidFill>
            <a:srgbClr val="00A85F"/>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89" name="Google Shape;89;p16"/>
          <p:cNvSpPr/>
          <p:nvPr/>
        </p:nvSpPr>
        <p:spPr>
          <a:xfrm>
            <a:off x="1103764" y="1881450"/>
            <a:ext cx="6936471" cy="13806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ja" sz="3000" b="1" dirty="0">
                <a:solidFill>
                  <a:schemeClr val="lt1"/>
                </a:solidFill>
                <a:latin typeface="Noto Sans JP Regular" panose="020B0500000000000000" pitchFamily="34" charset="-128"/>
                <a:ea typeface="Noto Sans JP Regular" panose="020B0500000000000000" pitchFamily="34" charset="-128"/>
              </a:rPr>
              <a:t>1.会社の想いとHRBrain導入について</a:t>
            </a:r>
            <a:endParaRPr sz="3000" b="1" dirty="0">
              <a:solidFill>
                <a:schemeClr val="lt1"/>
              </a:solidFill>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grpSp>
        <p:nvGrpSpPr>
          <p:cNvPr id="660" name="Google Shape;660;p43"/>
          <p:cNvGrpSpPr/>
          <p:nvPr/>
        </p:nvGrpSpPr>
        <p:grpSpPr>
          <a:xfrm>
            <a:off x="117235" y="4819086"/>
            <a:ext cx="8911437" cy="187927"/>
            <a:chOff x="127001" y="6376204"/>
            <a:chExt cx="9653815" cy="291540"/>
          </a:xfrm>
        </p:grpSpPr>
        <p:sp>
          <p:nvSpPr>
            <p:cNvPr id="661" name="Google Shape;661;p43"/>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662" name="Google Shape;662;p43"/>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663" name="Google Shape;663;p43"/>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664" name="Google Shape;664;p43"/>
          <p:cNvGrpSpPr/>
          <p:nvPr/>
        </p:nvGrpSpPr>
        <p:grpSpPr>
          <a:xfrm>
            <a:off x="86401" y="178200"/>
            <a:ext cx="9768789" cy="385462"/>
            <a:chOff x="93599" y="237600"/>
            <a:chExt cx="9687101" cy="513949"/>
          </a:xfrm>
        </p:grpSpPr>
        <p:sp>
          <p:nvSpPr>
            <p:cNvPr id="665" name="Google Shape;665;p43"/>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評価者向け留意点</a:t>
              </a:r>
              <a:endParaRPr sz="1900" b="1" dirty="0">
                <a:solidFill>
                  <a:srgbClr val="333333"/>
                </a:solidFill>
                <a:latin typeface="Noto Sans JP Regular" panose="020B0500000000000000" pitchFamily="34" charset="-128"/>
                <a:ea typeface="Noto Sans JP Regular" panose="020B0500000000000000" pitchFamily="34" charset="-128"/>
              </a:endParaRPr>
            </a:p>
          </p:txBody>
        </p:sp>
        <p:cxnSp>
          <p:nvCxnSpPr>
            <p:cNvPr id="666" name="Google Shape;666;p43"/>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667" name="Google Shape;667;p43"/>
          <p:cNvSpPr txBox="1"/>
          <p:nvPr/>
        </p:nvSpPr>
        <p:spPr>
          <a:xfrm>
            <a:off x="6909527" y="163066"/>
            <a:ext cx="2314446"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668" name="Google Shape;668;p43"/>
          <p:cNvSpPr/>
          <p:nvPr/>
        </p:nvSpPr>
        <p:spPr>
          <a:xfrm>
            <a:off x="1873343" y="1313425"/>
            <a:ext cx="1193274" cy="1971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i="0" u="none" strike="noStrike" cap="none">
                <a:solidFill>
                  <a:srgbClr val="FFFFFF"/>
                </a:solidFill>
                <a:latin typeface="Noto Sans JP Regular" panose="020B0500000000000000" pitchFamily="34" charset="-128"/>
                <a:ea typeface="Noto Sans JP Regular" panose="020B0500000000000000" pitchFamily="34" charset="-128"/>
                <a:sym typeface="Arial"/>
              </a:rPr>
              <a:t>フロー</a:t>
            </a:r>
            <a:endParaRPr sz="1200">
              <a:latin typeface="Noto Sans JP Regular" panose="020B0500000000000000" pitchFamily="34" charset="-128"/>
              <a:ea typeface="Noto Sans JP Regular" panose="020B0500000000000000" pitchFamily="34" charset="-128"/>
            </a:endParaRPr>
          </a:p>
        </p:txBody>
      </p:sp>
      <p:sp>
        <p:nvSpPr>
          <p:cNvPr id="669" name="Google Shape;669;p43"/>
          <p:cNvSpPr/>
          <p:nvPr/>
        </p:nvSpPr>
        <p:spPr>
          <a:xfrm>
            <a:off x="3020416" y="1313425"/>
            <a:ext cx="4180484" cy="197100"/>
          </a:xfrm>
          <a:prstGeom prst="rect">
            <a:avLst/>
          </a:prstGeom>
          <a:solidFill>
            <a:srgbClr val="A5A5A5"/>
          </a:solidFill>
          <a:ln>
            <a:noFill/>
          </a:ln>
        </p:spPr>
        <p:txBody>
          <a:bodyPr spcFirstLastPara="1" wrap="square" lIns="79125" tIns="79125" rIns="79125" bIns="79125"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ja" sz="1000" b="1">
                <a:solidFill>
                  <a:srgbClr val="FFFFFF"/>
                </a:solidFill>
                <a:latin typeface="Noto Sans JP Regular" panose="020B0500000000000000" pitchFamily="34" charset="-128"/>
                <a:ea typeface="Noto Sans JP Regular" panose="020B0500000000000000" pitchFamily="34" charset="-128"/>
              </a:rPr>
              <a:t>注意点</a:t>
            </a:r>
            <a:endParaRPr sz="1200">
              <a:latin typeface="Noto Sans JP Regular" panose="020B0500000000000000" pitchFamily="34" charset="-128"/>
              <a:ea typeface="Noto Sans JP Regular" panose="020B0500000000000000" pitchFamily="34" charset="-128"/>
            </a:endParaRPr>
          </a:p>
        </p:txBody>
      </p:sp>
      <p:grpSp>
        <p:nvGrpSpPr>
          <p:cNvPr id="670" name="Google Shape;670;p43"/>
          <p:cNvGrpSpPr/>
          <p:nvPr/>
        </p:nvGrpSpPr>
        <p:grpSpPr>
          <a:xfrm>
            <a:off x="1873464" y="1539957"/>
            <a:ext cx="5327436" cy="3129539"/>
            <a:chOff x="753454" y="2459378"/>
            <a:chExt cx="4663511" cy="2540004"/>
          </a:xfrm>
        </p:grpSpPr>
        <p:sp>
          <p:nvSpPr>
            <p:cNvPr id="671" name="Google Shape;671;p43"/>
            <p:cNvSpPr/>
            <p:nvPr/>
          </p:nvSpPr>
          <p:spPr>
            <a:xfrm>
              <a:off x="753454" y="3110946"/>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1on1</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672" name="Google Shape;672;p43"/>
            <p:cNvSpPr/>
            <p:nvPr/>
          </p:nvSpPr>
          <p:spPr>
            <a:xfrm>
              <a:off x="1850565" y="3110946"/>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lvl="0" indent="0" algn="l" rtl="0">
                <a:spcBef>
                  <a:spcPts val="0"/>
                </a:spcBef>
                <a:spcAft>
                  <a:spcPts val="0"/>
                </a:spcAft>
                <a:buClr>
                  <a:srgbClr val="333333"/>
                </a:buClr>
                <a:buSzPts val="900"/>
                <a:buFont typeface="Arial"/>
                <a:buNone/>
              </a:pPr>
              <a:r>
                <a:rPr lang="ja" sz="1000" b="1">
                  <a:solidFill>
                    <a:srgbClr val="E69138"/>
                  </a:solidFill>
                  <a:latin typeface="Noto Sans JP Regular" panose="020B0500000000000000" pitchFamily="34" charset="-128"/>
                  <a:ea typeface="Noto Sans JP Regular" panose="020B0500000000000000" pitchFamily="34" charset="-128"/>
                </a:rPr>
                <a:t>部下の成長のための機会提供の場ということを認識する</a:t>
              </a:r>
              <a:endParaRPr sz="1000" b="1">
                <a:solidFill>
                  <a:srgbClr val="E69138"/>
                </a:solidFill>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・忙しいことを理由に実施しないことがないように</a:t>
              </a:r>
              <a:endParaRPr sz="900" b="1">
                <a:solidFill>
                  <a:srgbClr val="333333"/>
                </a:solidFill>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・うなずき/相づちによって話を引き出す</a:t>
              </a:r>
              <a:endParaRPr sz="900" b="1">
                <a:solidFill>
                  <a:srgbClr val="333333"/>
                </a:solidFill>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Clr>
                  <a:srgbClr val="333333"/>
                </a:buClr>
                <a:buSzPts val="900"/>
                <a:buFont typeface="Arial"/>
                <a:buNone/>
              </a:pPr>
              <a:r>
                <a:rPr lang="ja" sz="900" b="1">
                  <a:solidFill>
                    <a:srgbClr val="333333"/>
                  </a:solidFill>
                  <a:latin typeface="Noto Sans JP Regular" panose="020B0500000000000000" pitchFamily="34" charset="-128"/>
                  <a:ea typeface="Noto Sans JP Regular" panose="020B0500000000000000" pitchFamily="34" charset="-128"/>
                </a:rPr>
                <a:t>・1on1は評価のための面談ではないことを伝える</a:t>
              </a:r>
              <a:endParaRPr sz="900" b="1">
                <a:solidFill>
                  <a:srgbClr val="333333"/>
                </a:solidFill>
                <a:latin typeface="Noto Sans JP Regular" panose="020B0500000000000000" pitchFamily="34" charset="-128"/>
                <a:ea typeface="Noto Sans JP Regular" panose="020B0500000000000000" pitchFamily="34" charset="-128"/>
              </a:endParaRPr>
            </a:p>
          </p:txBody>
        </p:sp>
        <p:sp>
          <p:nvSpPr>
            <p:cNvPr id="673" name="Google Shape;673;p43"/>
            <p:cNvSpPr/>
            <p:nvPr/>
          </p:nvSpPr>
          <p:spPr>
            <a:xfrm>
              <a:off x="753454" y="3762514"/>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評価者評価</a:t>
              </a:r>
              <a:endParaRPr sz="1200">
                <a:latin typeface="Noto Sans JP Regular" panose="020B0500000000000000" pitchFamily="34" charset="-128"/>
                <a:ea typeface="Noto Sans JP Regular" panose="020B0500000000000000" pitchFamily="34" charset="-128"/>
              </a:endParaRPr>
            </a:p>
          </p:txBody>
        </p:sp>
        <p:sp>
          <p:nvSpPr>
            <p:cNvPr id="674" name="Google Shape;674;p43"/>
            <p:cNvSpPr/>
            <p:nvPr/>
          </p:nvSpPr>
          <p:spPr>
            <a:xfrm>
              <a:off x="1850565" y="3762514"/>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1000" b="1">
                  <a:solidFill>
                    <a:srgbClr val="E69138"/>
                  </a:solidFill>
                  <a:latin typeface="Noto Sans JP Regular" panose="020B0500000000000000" pitchFamily="34" charset="-128"/>
                  <a:ea typeface="Noto Sans JP Regular" panose="020B0500000000000000" pitchFamily="34" charset="-128"/>
                </a:rPr>
                <a:t>感情や印象で評価をしないこと</a:t>
              </a:r>
              <a:endParaRPr sz="1000" b="1">
                <a:solidFill>
                  <a:srgbClr val="E69138"/>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chemeClr val="dk1"/>
                  </a:solidFill>
                  <a:latin typeface="Noto Sans JP Regular" panose="020B0500000000000000" pitchFamily="34" charset="-128"/>
                  <a:ea typeface="Noto Sans JP Regular" panose="020B0500000000000000" pitchFamily="34" charset="-128"/>
                </a:rPr>
                <a:t>目標の達成基準に則り、冷静に評価を付けること。</a:t>
              </a:r>
              <a:endParaRPr sz="900" b="1">
                <a:solidFill>
                  <a:schemeClr val="dk1"/>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solidFill>
                    <a:schemeClr val="dk1"/>
                  </a:solidFill>
                  <a:latin typeface="Noto Sans JP Regular" panose="020B0500000000000000" pitchFamily="34" charset="-128"/>
                  <a:ea typeface="Noto Sans JP Regular" panose="020B0500000000000000" pitchFamily="34" charset="-128"/>
                </a:rPr>
                <a:t>相対評価ではなく、絶対評価をすることがお勧め</a:t>
              </a:r>
              <a:endParaRPr sz="900" b="1">
                <a:solidFill>
                  <a:schemeClr val="dk1"/>
                </a:solidFill>
                <a:latin typeface="Noto Sans JP Regular" panose="020B0500000000000000" pitchFamily="34" charset="-128"/>
                <a:ea typeface="Noto Sans JP Regular" panose="020B0500000000000000" pitchFamily="34" charset="-128"/>
              </a:endParaRPr>
            </a:p>
          </p:txBody>
        </p:sp>
        <p:sp>
          <p:nvSpPr>
            <p:cNvPr id="675" name="Google Shape;675;p43"/>
            <p:cNvSpPr/>
            <p:nvPr/>
          </p:nvSpPr>
          <p:spPr>
            <a:xfrm>
              <a:off x="753454" y="2459378"/>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目標設定面談</a:t>
              </a:r>
              <a:endParaRPr sz="1200">
                <a:latin typeface="Noto Sans JP Regular" panose="020B0500000000000000" pitchFamily="34" charset="-128"/>
                <a:ea typeface="Noto Sans JP Regular" panose="020B0500000000000000" pitchFamily="34" charset="-128"/>
              </a:endParaRPr>
            </a:p>
          </p:txBody>
        </p:sp>
        <p:sp>
          <p:nvSpPr>
            <p:cNvPr id="676" name="Google Shape;676;p43"/>
            <p:cNvSpPr/>
            <p:nvPr/>
          </p:nvSpPr>
          <p:spPr>
            <a:xfrm>
              <a:off x="1850565" y="2459378"/>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1000" b="1">
                  <a:solidFill>
                    <a:srgbClr val="E69138"/>
                  </a:solidFill>
                  <a:latin typeface="Noto Sans JP Regular" panose="020B0500000000000000" pitchFamily="34" charset="-128"/>
                  <a:ea typeface="Noto Sans JP Regular" panose="020B0500000000000000" pitchFamily="34" charset="-128"/>
                </a:rPr>
                <a:t>部下の目標設定のサポートを</a:t>
              </a:r>
              <a:endParaRPr sz="1000" b="1">
                <a:solidFill>
                  <a:srgbClr val="E69138"/>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latin typeface="Noto Sans JP Regular" panose="020B0500000000000000" pitchFamily="34" charset="-128"/>
                  <a:ea typeface="Noto Sans JP Regular" panose="020B0500000000000000" pitchFamily="34" charset="-128"/>
                </a:rPr>
                <a:t>一人で目標を設定することが出来ない部下もいるので、</a:t>
              </a:r>
              <a:endParaRPr sz="900" b="1">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a:latin typeface="Noto Sans JP Regular" panose="020B0500000000000000" pitchFamily="34" charset="-128"/>
                  <a:ea typeface="Noto Sans JP Regular" panose="020B0500000000000000" pitchFamily="34" charset="-128"/>
                </a:rPr>
                <a:t>寄り添って、両者の合意を持った具体的な目標を設定すること</a:t>
              </a:r>
              <a:endParaRPr sz="900" b="1">
                <a:latin typeface="Noto Sans JP Regular" panose="020B0500000000000000" pitchFamily="34" charset="-128"/>
                <a:ea typeface="Noto Sans JP Regular" panose="020B0500000000000000" pitchFamily="34" charset="-128"/>
              </a:endParaRPr>
            </a:p>
          </p:txBody>
        </p:sp>
        <p:sp>
          <p:nvSpPr>
            <p:cNvPr id="677" name="Google Shape;677;p43"/>
            <p:cNvSpPr/>
            <p:nvPr/>
          </p:nvSpPr>
          <p:spPr>
            <a:xfrm>
              <a:off x="753454" y="4414082"/>
              <a:ext cx="1044957" cy="585211"/>
            </a:xfrm>
            <a:prstGeom prst="flowChartOffpageConnector">
              <a:avLst/>
            </a:prstGeom>
            <a:solidFill>
              <a:srgbClr val="CCEEDF"/>
            </a:solid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ctr" rtl="0">
                <a:lnSpc>
                  <a:spcPct val="100000"/>
                </a:lnSpc>
                <a:spcBef>
                  <a:spcPts val="0"/>
                </a:spcBef>
                <a:spcAft>
                  <a:spcPts val="0"/>
                </a:spcAft>
                <a:buClr>
                  <a:srgbClr val="333333"/>
                </a:buClr>
                <a:buSzPts val="1000"/>
                <a:buFont typeface="Arial"/>
                <a:buNone/>
              </a:pPr>
              <a:r>
                <a:rPr lang="ja" sz="1000" b="1">
                  <a:solidFill>
                    <a:srgbClr val="333333"/>
                  </a:solidFill>
                  <a:latin typeface="Noto Sans JP Regular" panose="020B0500000000000000" pitchFamily="34" charset="-128"/>
                  <a:ea typeface="Noto Sans JP Regular" panose="020B0500000000000000" pitchFamily="34" charset="-128"/>
                </a:rPr>
                <a:t>評価面談</a:t>
              </a:r>
              <a:endParaRPr sz="1000" b="1" i="0" u="none" strike="noStrike" cap="none">
                <a:solidFill>
                  <a:srgbClr val="333333"/>
                </a:solidFill>
                <a:latin typeface="Noto Sans JP Regular" panose="020B0500000000000000" pitchFamily="34" charset="-128"/>
                <a:ea typeface="Noto Sans JP Regular" panose="020B0500000000000000" pitchFamily="34" charset="-128"/>
                <a:sym typeface="Arial"/>
              </a:endParaRPr>
            </a:p>
          </p:txBody>
        </p:sp>
        <p:sp>
          <p:nvSpPr>
            <p:cNvPr id="678" name="Google Shape;678;p43"/>
            <p:cNvSpPr/>
            <p:nvPr/>
          </p:nvSpPr>
          <p:spPr>
            <a:xfrm>
              <a:off x="1850565" y="4414082"/>
              <a:ext cx="3566400" cy="585300"/>
            </a:xfrm>
            <a:prstGeom prst="rect">
              <a:avLst/>
            </a:prstGeom>
            <a:noFill/>
            <a:ln w="9525" cap="flat" cmpd="sng">
              <a:solidFill>
                <a:srgbClr val="7F7F7F"/>
              </a:solidFill>
              <a:prstDash val="solid"/>
              <a:round/>
              <a:headEnd type="none" w="sm" len="sm"/>
              <a:tailEnd type="none" w="sm" len="sm"/>
            </a:ln>
          </p:spPr>
          <p:txBody>
            <a:bodyPr spcFirstLastPara="1" wrap="square" lIns="31150" tIns="39550" rIns="31150" bIns="39550" anchor="ctr" anchorCtr="0">
              <a:noAutofit/>
            </a:bodyPr>
            <a:lstStyle/>
            <a:p>
              <a:pPr marL="0" marR="0" lvl="0" indent="0" algn="l" rtl="0">
                <a:lnSpc>
                  <a:spcPct val="100000"/>
                </a:lnSpc>
                <a:spcBef>
                  <a:spcPts val="0"/>
                </a:spcBef>
                <a:spcAft>
                  <a:spcPts val="0"/>
                </a:spcAft>
                <a:buClr>
                  <a:srgbClr val="333333"/>
                </a:buClr>
                <a:buSzPts val="900"/>
                <a:buFont typeface="Arial"/>
                <a:buNone/>
              </a:pPr>
              <a:r>
                <a:rPr lang="ja" sz="1000" b="1" dirty="0">
                  <a:solidFill>
                    <a:srgbClr val="E69138"/>
                  </a:solidFill>
                  <a:latin typeface="Noto Sans JP Regular" panose="020B0500000000000000" pitchFamily="34" charset="-128"/>
                  <a:ea typeface="Noto Sans JP Regular" panose="020B0500000000000000" pitchFamily="34" charset="-128"/>
                </a:rPr>
                <a:t>何故その評価になったのかを納得いくまで説明をする</a:t>
              </a:r>
              <a:endParaRPr sz="1000" b="1" dirty="0">
                <a:solidFill>
                  <a:srgbClr val="E69138"/>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chemeClr val="dk1"/>
                  </a:solidFill>
                  <a:latin typeface="Noto Sans JP Regular" panose="020B0500000000000000" pitchFamily="34" charset="-128"/>
                  <a:ea typeface="Noto Sans JP Regular" panose="020B0500000000000000" pitchFamily="34" charset="-128"/>
                </a:rPr>
                <a:t>部下は評価会議にも出ていないし、自分の頑張りを過少評価もするし、</a:t>
              </a:r>
              <a:endParaRPr sz="900" b="1" dirty="0">
                <a:solidFill>
                  <a:schemeClr val="dk1"/>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chemeClr val="dk1"/>
                  </a:solidFill>
                  <a:latin typeface="Noto Sans JP Regular" panose="020B0500000000000000" pitchFamily="34" charset="-128"/>
                  <a:ea typeface="Noto Sans JP Regular" panose="020B0500000000000000" pitchFamily="34" charset="-128"/>
                </a:rPr>
                <a:t>過大評価をする人もいる。そのことを認識した上で、評価結果の背景を</a:t>
              </a:r>
              <a:endParaRPr sz="900" b="1" dirty="0">
                <a:solidFill>
                  <a:schemeClr val="dk1"/>
                </a:solidFill>
                <a:latin typeface="Noto Sans JP Regular" panose="020B0500000000000000" pitchFamily="34" charset="-128"/>
                <a:ea typeface="Noto Sans JP Regular" panose="020B0500000000000000" pitchFamily="34" charset="-128"/>
              </a:endParaRPr>
            </a:p>
            <a:p>
              <a:pPr marL="0" marR="0" lvl="0" indent="0" algn="l" rtl="0">
                <a:lnSpc>
                  <a:spcPct val="100000"/>
                </a:lnSpc>
                <a:spcBef>
                  <a:spcPts val="0"/>
                </a:spcBef>
                <a:spcAft>
                  <a:spcPts val="0"/>
                </a:spcAft>
                <a:buClr>
                  <a:srgbClr val="333333"/>
                </a:buClr>
                <a:buSzPts val="900"/>
                <a:buFont typeface="Arial"/>
                <a:buNone/>
              </a:pPr>
              <a:r>
                <a:rPr lang="ja" sz="900" b="1" dirty="0">
                  <a:solidFill>
                    <a:schemeClr val="dk1"/>
                  </a:solidFill>
                  <a:latin typeface="Noto Sans JP Regular" panose="020B0500000000000000" pitchFamily="34" charset="-128"/>
                  <a:ea typeface="Noto Sans JP Regular" panose="020B0500000000000000" pitchFamily="34" charset="-128"/>
                </a:rPr>
                <a:t>省略せずに真摯にお伝えすること</a:t>
              </a:r>
              <a:endParaRPr sz="900" b="1" dirty="0">
                <a:solidFill>
                  <a:schemeClr val="dk1"/>
                </a:solidFill>
                <a:latin typeface="Noto Sans JP Regular" panose="020B0500000000000000" pitchFamily="34" charset="-128"/>
                <a:ea typeface="Noto Sans JP Regular" panose="020B0500000000000000" pitchFamily="34" charset="-128"/>
              </a:endParaRPr>
            </a:p>
          </p:txBody>
        </p:sp>
      </p:grpSp>
      <p:sp>
        <p:nvSpPr>
          <p:cNvPr id="679" name="Google Shape;679;p43"/>
          <p:cNvSpPr/>
          <p:nvPr/>
        </p:nvSpPr>
        <p:spPr>
          <a:xfrm>
            <a:off x="1559319" y="745794"/>
            <a:ext cx="6025361" cy="385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dirty="0">
                <a:latin typeface="Noto Sans JP Regular" panose="020B0500000000000000" pitchFamily="34" charset="-128"/>
                <a:ea typeface="Noto Sans JP Regular" panose="020B0500000000000000" pitchFamily="34" charset="-128"/>
              </a:rPr>
              <a:t>目標管理が機能するのは”</a:t>
            </a:r>
            <a:r>
              <a:rPr lang="ja" b="1" dirty="0">
                <a:solidFill>
                  <a:srgbClr val="00A85F"/>
                </a:solidFill>
                <a:latin typeface="Noto Sans JP Regular" panose="020B0500000000000000" pitchFamily="34" charset="-128"/>
                <a:ea typeface="Noto Sans JP Regular" panose="020B0500000000000000" pitchFamily="34" charset="-128"/>
              </a:rPr>
              <a:t>評価者</a:t>
            </a:r>
            <a:r>
              <a:rPr lang="ja" b="1" dirty="0">
                <a:latin typeface="Noto Sans JP Regular" panose="020B0500000000000000" pitchFamily="34" charset="-128"/>
                <a:ea typeface="Noto Sans JP Regular" panose="020B0500000000000000" pitchFamily="34" charset="-128"/>
              </a:rPr>
              <a:t>”に掛かっています</a:t>
            </a:r>
            <a:endParaRPr b="1" dirty="0">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b="1" dirty="0">
                <a:latin typeface="Noto Sans JP Regular" panose="020B0500000000000000" pitchFamily="34" charset="-128"/>
                <a:ea typeface="Noto Sans JP Regular" panose="020B0500000000000000" pitchFamily="34" charset="-128"/>
              </a:rPr>
              <a:t>各自が意識をして、目標管理が機能をするように協力お願いします</a:t>
            </a:r>
            <a:endParaRPr b="1" dirty="0">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44"/>
          <p:cNvSpPr txBox="1">
            <a:spLocks noGrp="1"/>
          </p:cNvSpPr>
          <p:nvPr>
            <p:ph type="title"/>
          </p:nvPr>
        </p:nvSpPr>
        <p:spPr>
          <a:xfrm>
            <a:off x="628650" y="273845"/>
            <a:ext cx="7886700" cy="994200"/>
          </a:xfrm>
          <a:prstGeom prst="rect">
            <a:avLst/>
          </a:prstGeom>
        </p:spPr>
        <p:txBody>
          <a:bodyPr spcFirstLastPara="1" wrap="square" lIns="79125" tIns="39550" rIns="79125" bIns="39550" anchor="ctr" anchorCtr="0">
            <a:normAutofit/>
          </a:bodyPr>
          <a:lstStyle/>
          <a:p>
            <a:pPr marL="0" lvl="0" indent="0" algn="l" rtl="0">
              <a:spcBef>
                <a:spcPts val="0"/>
              </a:spcBef>
              <a:spcAft>
                <a:spcPts val="0"/>
              </a:spcAft>
              <a:buNone/>
            </a:pPr>
            <a:endParaRPr/>
          </a:p>
        </p:txBody>
      </p:sp>
      <p:sp>
        <p:nvSpPr>
          <p:cNvPr id="685" name="Google Shape;685;p44"/>
          <p:cNvSpPr txBox="1">
            <a:spLocks noGrp="1"/>
          </p:cNvSpPr>
          <p:nvPr>
            <p:ph type="body" idx="1"/>
          </p:nvPr>
        </p:nvSpPr>
        <p:spPr>
          <a:xfrm>
            <a:off x="628650" y="1369219"/>
            <a:ext cx="7886700" cy="3263400"/>
          </a:xfrm>
          <a:prstGeom prst="rect">
            <a:avLst/>
          </a:prstGeom>
        </p:spPr>
        <p:txBody>
          <a:bodyPr spcFirstLastPara="1" wrap="square" lIns="79125" tIns="39550" rIns="79125" bIns="39550" anchor="t" anchorCtr="0">
            <a:normAutofit/>
          </a:bodyPr>
          <a:lstStyle/>
          <a:p>
            <a:pPr marL="0" lvl="0" indent="0" algn="l" rtl="0">
              <a:spcBef>
                <a:spcPts val="900"/>
              </a:spcBef>
              <a:spcAft>
                <a:spcPts val="0"/>
              </a:spcAft>
              <a:buNone/>
            </a:pPr>
            <a:endParaRPr/>
          </a:p>
        </p:txBody>
      </p:sp>
      <p:sp>
        <p:nvSpPr>
          <p:cNvPr id="686" name="Google Shape;686;p44"/>
          <p:cNvSpPr/>
          <p:nvPr/>
        </p:nvSpPr>
        <p:spPr>
          <a:xfrm>
            <a:off x="0" y="0"/>
            <a:ext cx="9144000" cy="5143500"/>
          </a:xfrm>
          <a:prstGeom prst="rect">
            <a:avLst/>
          </a:prstGeom>
          <a:solidFill>
            <a:srgbClr val="00A85F"/>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687" name="Google Shape;687;p44"/>
          <p:cNvSpPr/>
          <p:nvPr/>
        </p:nvSpPr>
        <p:spPr>
          <a:xfrm>
            <a:off x="2446950" y="2021250"/>
            <a:ext cx="4250100" cy="5505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3000" b="1">
              <a:solidFill>
                <a:schemeClr val="lt1"/>
              </a:solidFill>
            </a:endParaRPr>
          </a:p>
        </p:txBody>
      </p:sp>
      <p:pic>
        <p:nvPicPr>
          <p:cNvPr id="688" name="Google Shape;688;p44" descr="https://lh3.googleusercontent.com/k7pjgFKA8DCE5oEzSXv78wxb0ANmrJxVRDHDppvFhD2nFkVO_bTDf6xSs4N8Pat-8wjR_buMdAjnN07nobWRUYxkBZyzGWB3AJMZhVjQkIbftEMTwq-JKdPQ4dn-77o47n-bVoFY6dQ"/>
          <p:cNvPicPr preferRelativeResize="0"/>
          <p:nvPr/>
        </p:nvPicPr>
        <p:blipFill rotWithShape="1">
          <a:blip r:embed="rId3">
            <a:alphaModFix/>
          </a:blip>
          <a:srcRect/>
          <a:stretch/>
        </p:blipFill>
        <p:spPr>
          <a:xfrm>
            <a:off x="3140149" y="2294329"/>
            <a:ext cx="2863700" cy="55484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grpSp>
        <p:nvGrpSpPr>
          <p:cNvPr id="94" name="Google Shape;94;p17"/>
          <p:cNvGrpSpPr/>
          <p:nvPr/>
        </p:nvGrpSpPr>
        <p:grpSpPr>
          <a:xfrm>
            <a:off x="117235" y="4819086"/>
            <a:ext cx="8911437" cy="187927"/>
            <a:chOff x="127001" y="6376204"/>
            <a:chExt cx="9653815" cy="291540"/>
          </a:xfrm>
        </p:grpSpPr>
        <p:sp>
          <p:nvSpPr>
            <p:cNvPr id="95" name="Google Shape;95;p17"/>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96" name="Google Shape;96;p17"/>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97" name="Google Shape;97;p17"/>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98" name="Google Shape;98;p17"/>
          <p:cNvGrpSpPr/>
          <p:nvPr/>
        </p:nvGrpSpPr>
        <p:grpSpPr>
          <a:xfrm>
            <a:off x="86401" y="178200"/>
            <a:ext cx="8942163" cy="385462"/>
            <a:chOff x="93599" y="237600"/>
            <a:chExt cx="9687101" cy="513949"/>
          </a:xfrm>
        </p:grpSpPr>
        <p:sp>
          <p:nvSpPr>
            <p:cNvPr id="99" name="Google Shape;99;p17"/>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HRBrain</a:t>
              </a:r>
              <a:r>
                <a:rPr lang="ja" sz="1900" b="1" i="0" u="none" strike="noStrike" cap="none">
                  <a:solidFill>
                    <a:srgbClr val="333333"/>
                  </a:solidFill>
                  <a:latin typeface="Noto Sans JP Regular" panose="020B0500000000000000" pitchFamily="34" charset="-128"/>
                  <a:ea typeface="Noto Sans JP Regular" panose="020B0500000000000000" pitchFamily="34" charset="-128"/>
                  <a:sym typeface="Arial"/>
                </a:rPr>
                <a:t>導入の背景</a:t>
              </a:r>
              <a:endParaRPr sz="12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00" name="Google Shape;100;p17"/>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01" name="Google Shape;101;p17"/>
          <p:cNvSpPr/>
          <p:nvPr/>
        </p:nvSpPr>
        <p:spPr>
          <a:xfrm>
            <a:off x="551900" y="1133400"/>
            <a:ext cx="8042100" cy="2876700"/>
          </a:xfrm>
          <a:prstGeom prst="rect">
            <a:avLst/>
          </a:prstGeom>
          <a:solidFill>
            <a:schemeClr val="lt1"/>
          </a:solidFill>
          <a:ln>
            <a:noFill/>
          </a:ln>
        </p:spPr>
        <p:txBody>
          <a:bodyPr spcFirstLastPara="1" wrap="square" lIns="79125" tIns="39550" rIns="79125" bIns="39550" anchor="t" anchorCtr="0">
            <a:noAutofit/>
          </a:bodyPr>
          <a:lstStyle/>
          <a:p>
            <a:pPr marL="0" marR="0" lvl="0" indent="0" algn="ctr" rtl="0">
              <a:lnSpc>
                <a:spcPct val="150000"/>
              </a:lnSpc>
              <a:spcBef>
                <a:spcPts val="0"/>
              </a:spcBef>
              <a:spcAft>
                <a:spcPts val="0"/>
              </a:spcAft>
              <a:buNone/>
            </a:pPr>
            <a:r>
              <a:rPr lang="ja" sz="2200" b="1" dirty="0">
                <a:solidFill>
                  <a:srgbClr val="00A85F"/>
                </a:solidFill>
                <a:latin typeface="Noto Sans JP Regular" panose="020B0500000000000000" pitchFamily="34" charset="-128"/>
                <a:ea typeface="Noto Sans JP Regular" panose="020B0500000000000000" pitchFamily="34" charset="-128"/>
              </a:rPr>
              <a:t>会社の想い</a:t>
            </a:r>
            <a:r>
              <a:rPr lang="ja" sz="2200" b="1" i="0" u="none" strike="noStrike" cap="none" dirty="0">
                <a:solidFill>
                  <a:srgbClr val="3F3F3F"/>
                </a:solidFill>
                <a:latin typeface="Noto Sans JP Regular" panose="020B0500000000000000" pitchFamily="34" charset="-128"/>
                <a:ea typeface="Noto Sans JP Regular" panose="020B0500000000000000" pitchFamily="34" charset="-128"/>
                <a:sym typeface="Arial"/>
              </a:rPr>
              <a:t>（サンプル）</a:t>
            </a:r>
            <a:endParaRPr sz="2200" b="1" dirty="0">
              <a:solidFill>
                <a:srgbClr val="3F3F3F"/>
              </a:solidFill>
              <a:latin typeface="Noto Sans JP Regular" panose="020B0500000000000000" pitchFamily="34" charset="-128"/>
              <a:ea typeface="Noto Sans JP Regular" panose="020B0500000000000000" pitchFamily="34" charset="-128"/>
            </a:endParaRPr>
          </a:p>
          <a:p>
            <a:pPr marL="0" lvl="0" indent="0" algn="l" rtl="0">
              <a:lnSpc>
                <a:spcPct val="150000"/>
              </a:lnSpc>
              <a:spcBef>
                <a:spcPts val="0"/>
              </a:spcBef>
              <a:spcAft>
                <a:spcPts val="0"/>
              </a:spcAft>
              <a:buClr>
                <a:schemeClr val="dk1"/>
              </a:buClr>
              <a:buFont typeface="Arial"/>
              <a:buNone/>
            </a:pPr>
            <a:endParaRPr sz="2000" b="1" dirty="0">
              <a:solidFill>
                <a:srgbClr val="3F3F3F"/>
              </a:solidFill>
              <a:latin typeface="Noto Sans JP Regular" panose="020B0500000000000000" pitchFamily="34" charset="-128"/>
              <a:ea typeface="Noto Sans JP Regular" panose="020B0500000000000000" pitchFamily="34" charset="-128"/>
            </a:endParaRPr>
          </a:p>
          <a:p>
            <a:pPr marL="0" lvl="0" indent="0" algn="l" rtl="0">
              <a:lnSpc>
                <a:spcPct val="150000"/>
              </a:lnSpc>
              <a:spcBef>
                <a:spcPts val="0"/>
              </a:spcBef>
              <a:spcAft>
                <a:spcPts val="0"/>
              </a:spcAft>
              <a:buClr>
                <a:schemeClr val="dk1"/>
              </a:buClr>
              <a:buFont typeface="Arial"/>
              <a:buNone/>
            </a:pPr>
            <a:r>
              <a:rPr lang="ja" sz="2000" b="1" dirty="0">
                <a:solidFill>
                  <a:srgbClr val="3F3F3F"/>
                </a:solidFill>
                <a:latin typeface="Noto Sans JP Regular" panose="020B0500000000000000" pitchFamily="34" charset="-128"/>
                <a:ea typeface="Noto Sans JP Regular" panose="020B0500000000000000" pitchFamily="34" charset="-128"/>
              </a:rPr>
              <a:t>・従業員の頑張りを適切に評価していきたい</a:t>
            </a:r>
            <a:endParaRPr sz="2000" b="1" dirty="0">
              <a:solidFill>
                <a:srgbClr val="3F3F3F"/>
              </a:solidFill>
              <a:latin typeface="Noto Sans JP Regular" panose="020B0500000000000000" pitchFamily="34" charset="-128"/>
              <a:ea typeface="Noto Sans JP Regular" panose="020B0500000000000000" pitchFamily="34" charset="-128"/>
            </a:endParaRPr>
          </a:p>
          <a:p>
            <a:pPr marL="0" marR="0" lvl="0" indent="0" algn="l" rtl="0">
              <a:lnSpc>
                <a:spcPct val="150000"/>
              </a:lnSpc>
              <a:spcBef>
                <a:spcPts val="0"/>
              </a:spcBef>
              <a:spcAft>
                <a:spcPts val="0"/>
              </a:spcAft>
              <a:buNone/>
            </a:pPr>
            <a:r>
              <a:rPr lang="ja" sz="2000" b="1" dirty="0">
                <a:solidFill>
                  <a:srgbClr val="3F3F3F"/>
                </a:solidFill>
                <a:latin typeface="Noto Sans JP Regular" panose="020B0500000000000000" pitchFamily="34" charset="-128"/>
                <a:ea typeface="Noto Sans JP Regular" panose="020B0500000000000000" pitchFamily="34" charset="-128"/>
              </a:rPr>
              <a:t>・従業員個人と会社を今以上に成長させたい</a:t>
            </a:r>
            <a:endParaRPr sz="2000" b="1" dirty="0">
              <a:solidFill>
                <a:srgbClr val="3F3F3F"/>
              </a:solidFill>
              <a:latin typeface="Noto Sans JP Regular" panose="020B0500000000000000" pitchFamily="34" charset="-128"/>
              <a:ea typeface="Noto Sans JP Regular" panose="020B0500000000000000" pitchFamily="34" charset="-128"/>
            </a:endParaRPr>
          </a:p>
          <a:p>
            <a:pPr marL="0" marR="0" lvl="0" indent="0" algn="l" rtl="0">
              <a:lnSpc>
                <a:spcPct val="150000"/>
              </a:lnSpc>
              <a:spcBef>
                <a:spcPts val="0"/>
              </a:spcBef>
              <a:spcAft>
                <a:spcPts val="0"/>
              </a:spcAft>
              <a:buNone/>
            </a:pPr>
            <a:r>
              <a:rPr lang="ja" sz="2000" b="1" i="0" u="none" strike="noStrike" cap="none" dirty="0">
                <a:solidFill>
                  <a:srgbClr val="3F3F3F"/>
                </a:solidFill>
                <a:latin typeface="Noto Sans JP Regular" panose="020B0500000000000000" pitchFamily="34" charset="-128"/>
                <a:ea typeface="Noto Sans JP Regular" panose="020B0500000000000000" pitchFamily="34" charset="-128"/>
                <a:sym typeface="Arial"/>
              </a:rPr>
              <a:t>・</a:t>
            </a:r>
            <a:r>
              <a:rPr lang="ja" sz="2000" b="1" dirty="0">
                <a:solidFill>
                  <a:srgbClr val="3F3F3F"/>
                </a:solidFill>
                <a:latin typeface="Noto Sans JP Regular" panose="020B0500000000000000" pitchFamily="34" charset="-128"/>
                <a:ea typeface="Noto Sans JP Regular" panose="020B0500000000000000" pitchFamily="34" charset="-128"/>
              </a:rPr>
              <a:t>従業員個人のキャリアに寄り添ったマネジメントや配置をしたく</a:t>
            </a:r>
            <a:r>
              <a:rPr lang="ja" altLang="en-US" sz="2000" b="1" dirty="0">
                <a:solidFill>
                  <a:srgbClr val="3F3F3F"/>
                </a:solidFill>
                <a:latin typeface="Noto Sans JP Regular" panose="020B0500000000000000" pitchFamily="34" charset="-128"/>
                <a:ea typeface="Noto Sans JP Regular" panose="020B0500000000000000" pitchFamily="34" charset="-128"/>
              </a:rPr>
              <a:t>、</a:t>
            </a:r>
            <a:r>
              <a:rPr lang="en-US" altLang="ja" sz="2000" b="1" dirty="0">
                <a:solidFill>
                  <a:srgbClr val="3F3F3F"/>
                </a:solidFill>
                <a:latin typeface="Noto Sans JP Regular" panose="020B0500000000000000" pitchFamily="34" charset="-128"/>
                <a:ea typeface="Noto Sans JP Regular" panose="020B0500000000000000" pitchFamily="34" charset="-128"/>
              </a:rPr>
              <a:t>   </a:t>
            </a:r>
          </a:p>
          <a:p>
            <a:pPr marL="0" marR="0" lvl="0" indent="0" algn="l" rtl="0">
              <a:lnSpc>
                <a:spcPct val="150000"/>
              </a:lnSpc>
              <a:spcBef>
                <a:spcPts val="0"/>
              </a:spcBef>
              <a:spcAft>
                <a:spcPts val="0"/>
              </a:spcAft>
              <a:buNone/>
            </a:pPr>
            <a:r>
              <a:rPr lang="ja" altLang="en-US" sz="2000" b="1" dirty="0">
                <a:solidFill>
                  <a:srgbClr val="3F3F3F"/>
                </a:solidFill>
                <a:latin typeface="Noto Sans JP Regular" panose="020B0500000000000000" pitchFamily="34" charset="-128"/>
                <a:ea typeface="Noto Sans JP Regular" panose="020B0500000000000000" pitchFamily="34" charset="-128"/>
              </a:rPr>
              <a:t>　</a:t>
            </a:r>
            <a:r>
              <a:rPr lang="ja" sz="2000" b="1" dirty="0">
                <a:solidFill>
                  <a:srgbClr val="3F3F3F"/>
                </a:solidFill>
                <a:latin typeface="Noto Sans JP Regular" panose="020B0500000000000000" pitchFamily="34" charset="-128"/>
                <a:ea typeface="Noto Sans JP Regular" panose="020B0500000000000000" pitchFamily="34" charset="-128"/>
              </a:rPr>
              <a:t>従業員情報を一つのシステムに集約するため</a:t>
            </a:r>
            <a:endParaRPr sz="2000" b="1" dirty="0">
              <a:solidFill>
                <a:srgbClr val="3F3F3F"/>
              </a:solidFill>
              <a:latin typeface="Noto Sans JP Regular" panose="020B0500000000000000" pitchFamily="34" charset="-128"/>
              <a:ea typeface="Noto Sans JP Regular" panose="020B0500000000000000" pitchFamily="34" charset="-128"/>
            </a:endParaRPr>
          </a:p>
          <a:p>
            <a:pPr marL="0" marR="0" lvl="0" indent="0" algn="l" rtl="0">
              <a:lnSpc>
                <a:spcPct val="150000"/>
              </a:lnSpc>
              <a:spcBef>
                <a:spcPts val="0"/>
              </a:spcBef>
              <a:spcAft>
                <a:spcPts val="0"/>
              </a:spcAft>
              <a:buNone/>
            </a:pPr>
            <a:endParaRPr sz="2200" b="1" i="0" u="none" strike="noStrike" cap="none" dirty="0">
              <a:solidFill>
                <a:srgbClr val="595959"/>
              </a:solidFill>
              <a:latin typeface="Noto Sans JP Regular" panose="020B0500000000000000" pitchFamily="34" charset="-128"/>
              <a:ea typeface="Noto Sans JP Regular" panose="020B0500000000000000" pitchFamily="34" charset="-128"/>
              <a:cs typeface="Meiryo"/>
              <a:sym typeface="Meiryo"/>
            </a:endParaRPr>
          </a:p>
        </p:txBody>
      </p:sp>
      <p:sp>
        <p:nvSpPr>
          <p:cNvPr id="102" name="Google Shape;102;p17"/>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103" name="Google Shape;103;p17"/>
          <p:cNvSpPr/>
          <p:nvPr/>
        </p:nvSpPr>
        <p:spPr>
          <a:xfrm>
            <a:off x="6351775" y="641158"/>
            <a:ext cx="2515800"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a:latin typeface="Noto Sans JP Regular" panose="020B0500000000000000" pitchFamily="34" charset="-128"/>
                <a:ea typeface="Noto Sans JP Regular" panose="020B0500000000000000" pitchFamily="34" charset="-128"/>
              </a:rPr>
              <a:t>貴社オリジナルに想いを記載してください</a:t>
            </a:r>
            <a:endParaRPr sz="14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pSp>
        <p:nvGrpSpPr>
          <p:cNvPr id="108" name="Google Shape;108;p18"/>
          <p:cNvGrpSpPr/>
          <p:nvPr/>
        </p:nvGrpSpPr>
        <p:grpSpPr>
          <a:xfrm>
            <a:off x="117235" y="4819086"/>
            <a:ext cx="8911437" cy="187927"/>
            <a:chOff x="127001" y="6376204"/>
            <a:chExt cx="9653815" cy="291540"/>
          </a:xfrm>
        </p:grpSpPr>
        <p:sp>
          <p:nvSpPr>
            <p:cNvPr id="109" name="Google Shape;109;p18"/>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110" name="Google Shape;110;p18"/>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111" name="Google Shape;111;p18"/>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112" name="Google Shape;112;p18"/>
          <p:cNvGrpSpPr/>
          <p:nvPr/>
        </p:nvGrpSpPr>
        <p:grpSpPr>
          <a:xfrm>
            <a:off x="86401" y="178200"/>
            <a:ext cx="9159423" cy="385462"/>
            <a:chOff x="93599" y="237600"/>
            <a:chExt cx="9687101" cy="513949"/>
          </a:xfrm>
        </p:grpSpPr>
        <p:sp>
          <p:nvSpPr>
            <p:cNvPr id="113" name="Google Shape;113;p18"/>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HRBrain</a:t>
              </a:r>
              <a:r>
                <a:rPr lang="ja" sz="1900" b="1" i="0" u="none" strike="noStrike" cap="none" dirty="0">
                  <a:solidFill>
                    <a:srgbClr val="333333"/>
                  </a:solidFill>
                  <a:latin typeface="Noto Sans JP Regular" panose="020B0500000000000000" pitchFamily="34" charset="-128"/>
                  <a:ea typeface="Noto Sans JP Regular" panose="020B0500000000000000" pitchFamily="34" charset="-128"/>
                  <a:sym typeface="Arial"/>
                </a:rPr>
                <a:t>導入の背景</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14" name="Google Shape;114;p18"/>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15" name="Google Shape;115;p18"/>
          <p:cNvSpPr txBox="1"/>
          <p:nvPr/>
        </p:nvSpPr>
        <p:spPr>
          <a:xfrm>
            <a:off x="6909527" y="163066"/>
            <a:ext cx="2170074"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116" name="Google Shape;116;p18"/>
          <p:cNvSpPr/>
          <p:nvPr/>
        </p:nvSpPr>
        <p:spPr>
          <a:xfrm>
            <a:off x="570002" y="910576"/>
            <a:ext cx="1575470" cy="768600"/>
          </a:xfrm>
          <a:prstGeom prst="ellipse">
            <a:avLst/>
          </a:prstGeom>
          <a:solidFill>
            <a:srgbClr val="00A85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会社の想い</a:t>
            </a:r>
            <a:endParaRPr b="1">
              <a:latin typeface="Noto Sans JP Regular" panose="020B0500000000000000" pitchFamily="34" charset="-128"/>
              <a:ea typeface="Noto Sans JP Regular" panose="020B0500000000000000" pitchFamily="34" charset="-128"/>
            </a:endParaRPr>
          </a:p>
        </p:txBody>
      </p:sp>
      <p:sp>
        <p:nvSpPr>
          <p:cNvPr id="117" name="Google Shape;117;p18"/>
          <p:cNvSpPr/>
          <p:nvPr/>
        </p:nvSpPr>
        <p:spPr>
          <a:xfrm>
            <a:off x="570007" y="3815096"/>
            <a:ext cx="1575470" cy="768600"/>
          </a:xfrm>
          <a:prstGeom prst="ellipse">
            <a:avLst/>
          </a:prstGeom>
          <a:solidFill>
            <a:srgbClr val="CCEED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現状</a:t>
            </a:r>
            <a:endParaRPr b="1">
              <a:highlight>
                <a:srgbClr val="00A85F"/>
              </a:highlight>
              <a:latin typeface="Noto Sans JP Regular" panose="020B0500000000000000" pitchFamily="34" charset="-128"/>
              <a:ea typeface="Noto Sans JP Regular" panose="020B0500000000000000" pitchFamily="34" charset="-128"/>
            </a:endParaRPr>
          </a:p>
        </p:txBody>
      </p:sp>
      <p:cxnSp>
        <p:nvCxnSpPr>
          <p:cNvPr id="118" name="Google Shape;118;p18"/>
          <p:cNvCxnSpPr/>
          <p:nvPr/>
        </p:nvCxnSpPr>
        <p:spPr>
          <a:xfrm rot="10800000">
            <a:off x="1346279" y="1698186"/>
            <a:ext cx="0" cy="2097900"/>
          </a:xfrm>
          <a:prstGeom prst="straightConnector1">
            <a:avLst/>
          </a:prstGeom>
          <a:noFill/>
          <a:ln w="9525" cap="flat" cmpd="sng">
            <a:solidFill>
              <a:schemeClr val="dk2"/>
            </a:solidFill>
            <a:prstDash val="solid"/>
            <a:round/>
            <a:headEnd type="triangle" w="med" len="med"/>
            <a:tailEnd type="triangle" w="med" len="med"/>
          </a:ln>
        </p:spPr>
      </p:cxnSp>
      <p:sp>
        <p:nvSpPr>
          <p:cNvPr id="119" name="Google Shape;119;p18"/>
          <p:cNvSpPr/>
          <p:nvPr/>
        </p:nvSpPr>
        <p:spPr>
          <a:xfrm>
            <a:off x="626516" y="2574460"/>
            <a:ext cx="1474372" cy="345300"/>
          </a:xfrm>
          <a:prstGeom prst="rect">
            <a:avLst/>
          </a:prstGeom>
          <a:solidFill>
            <a:srgbClr val="8CC45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GAP(課題)</a:t>
            </a:r>
            <a:endParaRPr sz="1300" b="1">
              <a:latin typeface="Noto Sans JP Regular" panose="020B0500000000000000" pitchFamily="34" charset="-128"/>
              <a:ea typeface="Noto Sans JP Regular" panose="020B0500000000000000" pitchFamily="34" charset="-128"/>
            </a:endParaRPr>
          </a:p>
        </p:txBody>
      </p:sp>
      <p:sp>
        <p:nvSpPr>
          <p:cNvPr id="120" name="Google Shape;120;p18"/>
          <p:cNvSpPr/>
          <p:nvPr/>
        </p:nvSpPr>
        <p:spPr>
          <a:xfrm>
            <a:off x="2693700" y="2426088"/>
            <a:ext cx="6347621" cy="16710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・属人的な評価で従業員の頑張りに応じた適切な評価ではない</a:t>
            </a: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・従業員の成長を後押し出来ていない</a:t>
            </a: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・従業員個々人に応じたキャリアを用意出来ていない</a:t>
            </a:r>
            <a:endParaRPr sz="1600" b="1" dirty="0">
              <a:latin typeface="Noto Sans JP Regular" panose="020B0500000000000000" pitchFamily="34" charset="-128"/>
              <a:ea typeface="Noto Sans JP Regular" panose="020B0500000000000000" pitchFamily="34" charset="-128"/>
            </a:endParaRPr>
          </a:p>
        </p:txBody>
      </p:sp>
      <p:sp>
        <p:nvSpPr>
          <p:cNvPr id="121" name="Google Shape;121;p18"/>
          <p:cNvSpPr/>
          <p:nvPr/>
        </p:nvSpPr>
        <p:spPr>
          <a:xfrm>
            <a:off x="2693700" y="2043138"/>
            <a:ext cx="1106240" cy="3855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b="1">
                <a:solidFill>
                  <a:schemeClr val="lt1"/>
                </a:solidFill>
                <a:latin typeface="Noto Sans JP Regular" panose="020B0500000000000000" pitchFamily="34" charset="-128"/>
                <a:ea typeface="Noto Sans JP Regular" panose="020B0500000000000000" pitchFamily="34" charset="-128"/>
              </a:rPr>
              <a:t>GAP(課題)</a:t>
            </a:r>
            <a:endParaRPr b="1">
              <a:solidFill>
                <a:schemeClr val="lt1"/>
              </a:solidFill>
              <a:latin typeface="Noto Sans JP Regular" panose="020B0500000000000000" pitchFamily="34" charset="-128"/>
              <a:ea typeface="Noto Sans JP Regular" panose="020B0500000000000000" pitchFamily="34" charset="-128"/>
            </a:endParaRPr>
          </a:p>
        </p:txBody>
      </p:sp>
      <p:sp>
        <p:nvSpPr>
          <p:cNvPr id="122" name="Google Shape;122;p18"/>
          <p:cNvSpPr/>
          <p:nvPr/>
        </p:nvSpPr>
        <p:spPr>
          <a:xfrm>
            <a:off x="6321200" y="721556"/>
            <a:ext cx="2720121"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貴社社員が</a:t>
            </a:r>
            <a:r>
              <a:rPr lang="ja" dirty="0">
                <a:latin typeface="Noto Sans JP Regular" panose="020B0500000000000000" pitchFamily="34" charset="-128"/>
                <a:ea typeface="Noto Sans JP Regular" panose="020B0500000000000000" pitchFamily="34" charset="-128"/>
              </a:rPr>
              <a:t>課題</a:t>
            </a: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に感じる要素</a:t>
            </a:r>
            <a:r>
              <a:rPr lang="ja" dirty="0">
                <a:latin typeface="Noto Sans JP Regular" panose="020B0500000000000000" pitchFamily="34" charset="-128"/>
                <a:ea typeface="Noto Sans JP Regular" panose="020B0500000000000000" pitchFamily="34" charset="-128"/>
              </a:rPr>
              <a:t>やHRBrain導入の背景等を</a:t>
            </a:r>
            <a:endParaRPr dirty="0">
              <a:latin typeface="Noto Sans JP Regular" panose="020B0500000000000000" pitchFamily="34" charset="-128"/>
              <a:ea typeface="Noto Sans JP Regular" panose="020B0500000000000000" pitchFamily="34" charset="-128"/>
            </a:endParaRPr>
          </a:p>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加筆・修正してください。</a:t>
            </a:r>
            <a:endParaRPr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pSp>
        <p:nvGrpSpPr>
          <p:cNvPr id="108" name="Google Shape;108;p18"/>
          <p:cNvGrpSpPr/>
          <p:nvPr/>
        </p:nvGrpSpPr>
        <p:grpSpPr>
          <a:xfrm>
            <a:off x="117235" y="4819086"/>
            <a:ext cx="8911437" cy="187927"/>
            <a:chOff x="127001" y="6376204"/>
            <a:chExt cx="9653815" cy="291540"/>
          </a:xfrm>
        </p:grpSpPr>
        <p:sp>
          <p:nvSpPr>
            <p:cNvPr id="109" name="Google Shape;109;p18"/>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110" name="Google Shape;110;p18"/>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111" name="Google Shape;111;p18"/>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112" name="Google Shape;112;p18"/>
          <p:cNvGrpSpPr/>
          <p:nvPr/>
        </p:nvGrpSpPr>
        <p:grpSpPr>
          <a:xfrm>
            <a:off x="86401" y="178200"/>
            <a:ext cx="9159423" cy="385462"/>
            <a:chOff x="93599" y="237600"/>
            <a:chExt cx="9687101" cy="513949"/>
          </a:xfrm>
        </p:grpSpPr>
        <p:sp>
          <p:nvSpPr>
            <p:cNvPr id="113" name="Google Shape;113;p18"/>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HRBrain</a:t>
              </a:r>
              <a:r>
                <a:rPr lang="ja" sz="1900" b="1" i="0" u="none" strike="noStrike" cap="none" dirty="0">
                  <a:solidFill>
                    <a:srgbClr val="333333"/>
                  </a:solidFill>
                  <a:latin typeface="Noto Sans JP Regular" panose="020B0500000000000000" pitchFamily="34" charset="-128"/>
                  <a:ea typeface="Noto Sans JP Regular" panose="020B0500000000000000" pitchFamily="34" charset="-128"/>
                  <a:sym typeface="Arial"/>
                </a:rPr>
                <a:t>導入の背景</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14" name="Google Shape;114;p18"/>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15" name="Google Shape;115;p18"/>
          <p:cNvSpPr txBox="1"/>
          <p:nvPr/>
        </p:nvSpPr>
        <p:spPr>
          <a:xfrm>
            <a:off x="6909527" y="163066"/>
            <a:ext cx="2170074"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116" name="Google Shape;116;p18"/>
          <p:cNvSpPr/>
          <p:nvPr/>
        </p:nvSpPr>
        <p:spPr>
          <a:xfrm>
            <a:off x="570002" y="910576"/>
            <a:ext cx="1575470" cy="768600"/>
          </a:xfrm>
          <a:prstGeom prst="ellipse">
            <a:avLst/>
          </a:prstGeom>
          <a:solidFill>
            <a:srgbClr val="00A85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会社の想い</a:t>
            </a:r>
            <a:endParaRPr b="1">
              <a:latin typeface="Noto Sans JP Regular" panose="020B0500000000000000" pitchFamily="34" charset="-128"/>
              <a:ea typeface="Noto Sans JP Regular" panose="020B0500000000000000" pitchFamily="34" charset="-128"/>
            </a:endParaRPr>
          </a:p>
        </p:txBody>
      </p:sp>
      <p:sp>
        <p:nvSpPr>
          <p:cNvPr id="117" name="Google Shape;117;p18"/>
          <p:cNvSpPr/>
          <p:nvPr/>
        </p:nvSpPr>
        <p:spPr>
          <a:xfrm>
            <a:off x="570007" y="3815096"/>
            <a:ext cx="1575470" cy="768600"/>
          </a:xfrm>
          <a:prstGeom prst="ellipse">
            <a:avLst/>
          </a:prstGeom>
          <a:solidFill>
            <a:srgbClr val="CCEED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b="1">
                <a:latin typeface="Noto Sans JP Regular" panose="020B0500000000000000" pitchFamily="34" charset="-128"/>
                <a:ea typeface="Noto Sans JP Regular" panose="020B0500000000000000" pitchFamily="34" charset="-128"/>
              </a:rPr>
              <a:t>現状</a:t>
            </a:r>
            <a:endParaRPr b="1">
              <a:highlight>
                <a:srgbClr val="00A85F"/>
              </a:highlight>
              <a:latin typeface="Noto Sans JP Regular" panose="020B0500000000000000" pitchFamily="34" charset="-128"/>
              <a:ea typeface="Noto Sans JP Regular" panose="020B0500000000000000" pitchFamily="34" charset="-128"/>
            </a:endParaRPr>
          </a:p>
        </p:txBody>
      </p:sp>
      <p:cxnSp>
        <p:nvCxnSpPr>
          <p:cNvPr id="118" name="Google Shape;118;p18"/>
          <p:cNvCxnSpPr/>
          <p:nvPr/>
        </p:nvCxnSpPr>
        <p:spPr>
          <a:xfrm rot="10800000">
            <a:off x="1346279" y="1698186"/>
            <a:ext cx="0" cy="2097900"/>
          </a:xfrm>
          <a:prstGeom prst="straightConnector1">
            <a:avLst/>
          </a:prstGeom>
          <a:noFill/>
          <a:ln w="9525" cap="flat" cmpd="sng">
            <a:solidFill>
              <a:schemeClr val="dk2"/>
            </a:solidFill>
            <a:prstDash val="solid"/>
            <a:round/>
            <a:headEnd type="triangle" w="med" len="med"/>
            <a:tailEnd type="triangle" w="med" len="med"/>
          </a:ln>
        </p:spPr>
      </p:cxnSp>
      <p:sp>
        <p:nvSpPr>
          <p:cNvPr id="119" name="Google Shape;119;p18"/>
          <p:cNvSpPr/>
          <p:nvPr/>
        </p:nvSpPr>
        <p:spPr>
          <a:xfrm>
            <a:off x="626516" y="2574460"/>
            <a:ext cx="1474372" cy="345300"/>
          </a:xfrm>
          <a:prstGeom prst="rect">
            <a:avLst/>
          </a:prstGeom>
          <a:solidFill>
            <a:srgbClr val="8CC45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GAP(課題)</a:t>
            </a:r>
            <a:endParaRPr sz="1300" b="1">
              <a:latin typeface="Noto Sans JP Regular" panose="020B0500000000000000" pitchFamily="34" charset="-128"/>
              <a:ea typeface="Noto Sans JP Regular" panose="020B0500000000000000" pitchFamily="34" charset="-128"/>
            </a:endParaRPr>
          </a:p>
        </p:txBody>
      </p:sp>
      <p:sp>
        <p:nvSpPr>
          <p:cNvPr id="120" name="Google Shape;120;p18"/>
          <p:cNvSpPr/>
          <p:nvPr/>
        </p:nvSpPr>
        <p:spPr>
          <a:xfrm>
            <a:off x="2693700" y="2426088"/>
            <a:ext cx="6347621" cy="16710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・属人的な評価で従業員の頑張りに応じた適切な評価ではない</a:t>
            </a: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・従業員の成長を後押し出来ていない</a:t>
            </a: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endParaRPr sz="16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600" b="1" dirty="0">
                <a:latin typeface="Noto Sans JP Regular" panose="020B0500000000000000" pitchFamily="34" charset="-128"/>
                <a:ea typeface="Noto Sans JP Regular" panose="020B0500000000000000" pitchFamily="34" charset="-128"/>
              </a:rPr>
              <a:t>・従業員個々人に応じたキャリアを用意出来ていない</a:t>
            </a:r>
            <a:endParaRPr sz="1600" b="1" dirty="0">
              <a:latin typeface="Noto Sans JP Regular" panose="020B0500000000000000" pitchFamily="34" charset="-128"/>
              <a:ea typeface="Noto Sans JP Regular" panose="020B0500000000000000" pitchFamily="34" charset="-128"/>
            </a:endParaRPr>
          </a:p>
        </p:txBody>
      </p:sp>
      <p:sp>
        <p:nvSpPr>
          <p:cNvPr id="121" name="Google Shape;121;p18"/>
          <p:cNvSpPr/>
          <p:nvPr/>
        </p:nvSpPr>
        <p:spPr>
          <a:xfrm>
            <a:off x="2693700" y="2043138"/>
            <a:ext cx="1106240" cy="385500"/>
          </a:xfrm>
          <a:prstGeom prst="rect">
            <a:avLst/>
          </a:prstGeom>
          <a:solidFill>
            <a:srgbClr val="00A85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b="1">
                <a:solidFill>
                  <a:schemeClr val="lt1"/>
                </a:solidFill>
                <a:latin typeface="Noto Sans JP Regular" panose="020B0500000000000000" pitchFamily="34" charset="-128"/>
                <a:ea typeface="Noto Sans JP Regular" panose="020B0500000000000000" pitchFamily="34" charset="-128"/>
              </a:rPr>
              <a:t>GAP(課題)</a:t>
            </a:r>
            <a:endParaRPr b="1">
              <a:solidFill>
                <a:schemeClr val="lt1"/>
              </a:solidFill>
              <a:latin typeface="Noto Sans JP Regular" panose="020B0500000000000000" pitchFamily="34" charset="-128"/>
              <a:ea typeface="Noto Sans JP Regular" panose="020B0500000000000000" pitchFamily="34" charset="-128"/>
            </a:endParaRPr>
          </a:p>
        </p:txBody>
      </p:sp>
      <p:sp>
        <p:nvSpPr>
          <p:cNvPr id="122" name="Google Shape;122;p18"/>
          <p:cNvSpPr/>
          <p:nvPr/>
        </p:nvSpPr>
        <p:spPr>
          <a:xfrm>
            <a:off x="6321200" y="721556"/>
            <a:ext cx="2720121" cy="757500"/>
          </a:xfrm>
          <a:prstGeom prst="wedgeRectCallout">
            <a:avLst>
              <a:gd name="adj1" fmla="val -69559"/>
              <a:gd name="adj2" fmla="val 61357"/>
            </a:avLst>
          </a:prstGeom>
          <a:solidFill>
            <a:srgbClr val="E2F0D9">
              <a:alpha val="55290"/>
            </a:srgbClr>
          </a:solidFill>
          <a:ln>
            <a:noFill/>
          </a:ln>
        </p:spPr>
        <p:txBody>
          <a:bodyPr spcFirstLastPara="1" wrap="square" lIns="79125" tIns="39550" rIns="79125" bIns="39550" anchor="ctr" anchorCtr="0">
            <a:noAutofit/>
          </a:bodyPr>
          <a:lstStyle/>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貴社社員が</a:t>
            </a:r>
            <a:r>
              <a:rPr lang="ja" dirty="0">
                <a:latin typeface="Noto Sans JP Regular" panose="020B0500000000000000" pitchFamily="34" charset="-128"/>
                <a:ea typeface="Noto Sans JP Regular" panose="020B0500000000000000" pitchFamily="34" charset="-128"/>
              </a:rPr>
              <a:t>課題</a:t>
            </a: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に感じる要素</a:t>
            </a:r>
            <a:r>
              <a:rPr lang="ja" dirty="0">
                <a:latin typeface="Noto Sans JP Regular" panose="020B0500000000000000" pitchFamily="34" charset="-128"/>
                <a:ea typeface="Noto Sans JP Regular" panose="020B0500000000000000" pitchFamily="34" charset="-128"/>
              </a:rPr>
              <a:t>やHRBrain導入の背景等を</a:t>
            </a:r>
            <a:endParaRPr dirty="0">
              <a:latin typeface="Noto Sans JP Regular" panose="020B0500000000000000" pitchFamily="34" charset="-128"/>
              <a:ea typeface="Noto Sans JP Regular" panose="020B0500000000000000" pitchFamily="34" charset="-128"/>
            </a:endParaRPr>
          </a:p>
          <a:p>
            <a:pPr marL="0" marR="0" lvl="0" indent="0" algn="ctr" rtl="0">
              <a:lnSpc>
                <a:spcPct val="100000"/>
              </a:lnSpc>
              <a:spcBef>
                <a:spcPts val="0"/>
              </a:spcBef>
              <a:spcAft>
                <a:spcPts val="0"/>
              </a:spcAft>
              <a:buNone/>
            </a:pPr>
            <a:r>
              <a:rPr lang="ja"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rPr>
              <a:t>加筆・修正してください。</a:t>
            </a:r>
            <a:endParaRPr sz="14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17" name="Google Shape;142;p19">
            <a:extLst>
              <a:ext uri="{FF2B5EF4-FFF2-40B4-BE49-F238E27FC236}">
                <a16:creationId xmlns:a16="http://schemas.microsoft.com/office/drawing/2014/main" id="{6255D284-F694-32EC-7D3F-2232473F3FBE}"/>
              </a:ext>
            </a:extLst>
          </p:cNvPr>
          <p:cNvSpPr/>
          <p:nvPr/>
        </p:nvSpPr>
        <p:spPr>
          <a:xfrm>
            <a:off x="42150" y="57300"/>
            <a:ext cx="9059700" cy="5028900"/>
          </a:xfrm>
          <a:prstGeom prst="roundRect">
            <a:avLst>
              <a:gd name="adj" fmla="val 16667"/>
            </a:avLst>
          </a:prstGeom>
          <a:solidFill>
            <a:srgbClr val="E2F0D9">
              <a:alpha val="9310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3600" b="1" dirty="0">
                <a:solidFill>
                  <a:schemeClr val="dk1"/>
                </a:solidFill>
                <a:latin typeface="Noto Sans JP Regular" panose="020B0500000000000000" pitchFamily="34" charset="-128"/>
                <a:ea typeface="Noto Sans JP Regular" panose="020B0500000000000000" pitchFamily="34" charset="-128"/>
              </a:rPr>
              <a:t>GAP(課題)を埋めるために</a:t>
            </a:r>
            <a:endParaRPr sz="3600" b="1" dirty="0">
              <a:solidFill>
                <a:schemeClr val="dk1"/>
              </a:solidFill>
              <a:latin typeface="Noto Sans JP Regular" panose="020B0500000000000000" pitchFamily="34" charset="-128"/>
              <a:ea typeface="Noto Sans JP Regular" panose="020B0500000000000000" pitchFamily="34" charset="-128"/>
            </a:endParaRPr>
          </a:p>
          <a:p>
            <a:pPr marL="0" lvl="0" indent="0" algn="ctr" rtl="0">
              <a:spcBef>
                <a:spcPts val="0"/>
              </a:spcBef>
              <a:spcAft>
                <a:spcPts val="0"/>
              </a:spcAft>
              <a:buNone/>
            </a:pPr>
            <a:r>
              <a:rPr lang="ja" sz="3600" b="1" dirty="0">
                <a:solidFill>
                  <a:srgbClr val="00A85F"/>
                </a:solidFill>
                <a:latin typeface="Noto Sans JP Regular" panose="020B0500000000000000" pitchFamily="34" charset="-128"/>
                <a:ea typeface="Noto Sans JP Regular" panose="020B0500000000000000" pitchFamily="34" charset="-128"/>
              </a:rPr>
              <a:t>HRBrain</a:t>
            </a:r>
            <a:r>
              <a:rPr lang="ja" sz="3600" b="1" dirty="0">
                <a:latin typeface="Noto Sans JP Regular" panose="020B0500000000000000" pitchFamily="34" charset="-128"/>
                <a:ea typeface="Noto Sans JP Regular" panose="020B0500000000000000" pitchFamily="34" charset="-128"/>
              </a:rPr>
              <a:t>を導入します！！</a:t>
            </a:r>
            <a:endParaRPr sz="3600" b="1" dirty="0">
              <a:latin typeface="Noto Sans JP Regular" panose="020B0500000000000000" pitchFamily="34" charset="-128"/>
              <a:ea typeface="Noto Sans JP Regular" panose="020B0500000000000000" pitchFamily="34" charset="-128"/>
            </a:endParaRPr>
          </a:p>
        </p:txBody>
      </p:sp>
    </p:spTree>
    <p:extLst>
      <p:ext uri="{BB962C8B-B14F-4D97-AF65-F5344CB8AC3E}">
        <p14:creationId xmlns:p14="http://schemas.microsoft.com/office/powerpoint/2010/main" val="1704503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20"/>
          <p:cNvGrpSpPr/>
          <p:nvPr/>
        </p:nvGrpSpPr>
        <p:grpSpPr>
          <a:xfrm>
            <a:off x="117235" y="4819086"/>
            <a:ext cx="8911437" cy="187927"/>
            <a:chOff x="127001" y="6376204"/>
            <a:chExt cx="9653815" cy="291540"/>
          </a:xfrm>
        </p:grpSpPr>
        <p:sp>
          <p:nvSpPr>
            <p:cNvPr id="148" name="Google Shape;148;p20"/>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149" name="Google Shape;149;p20"/>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150" name="Google Shape;150;p20"/>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151" name="Google Shape;151;p20"/>
          <p:cNvGrpSpPr/>
          <p:nvPr/>
        </p:nvGrpSpPr>
        <p:grpSpPr>
          <a:xfrm>
            <a:off x="86401" y="178200"/>
            <a:ext cx="8942163" cy="385462"/>
            <a:chOff x="93599" y="237600"/>
            <a:chExt cx="9687101" cy="513949"/>
          </a:xfrm>
        </p:grpSpPr>
        <p:sp>
          <p:nvSpPr>
            <p:cNvPr id="152" name="Google Shape;152;p20"/>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dirty="0">
                  <a:solidFill>
                    <a:srgbClr val="333333"/>
                  </a:solidFill>
                  <a:latin typeface="Noto Sans JP Regular" panose="020B0500000000000000" pitchFamily="34" charset="-128"/>
                  <a:ea typeface="Noto Sans JP Regular" panose="020B0500000000000000" pitchFamily="34" charset="-128"/>
                </a:rPr>
                <a:t>HRBrainとは何か</a:t>
              </a:r>
              <a:endParaRPr sz="1200" b="0" i="0" u="none" strike="noStrike" cap="none" dirty="0">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53" name="Google Shape;153;p20"/>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54" name="Google Shape;154;p20"/>
          <p:cNvSpPr/>
          <p:nvPr/>
        </p:nvSpPr>
        <p:spPr>
          <a:xfrm>
            <a:off x="452313" y="784562"/>
            <a:ext cx="8270400" cy="3813600"/>
          </a:xfrm>
          <a:prstGeom prst="rect">
            <a:avLst/>
          </a:prstGeom>
          <a:solidFill>
            <a:schemeClr val="lt1"/>
          </a:solidFill>
          <a:ln>
            <a:noFill/>
          </a:ln>
        </p:spPr>
        <p:txBody>
          <a:bodyPr spcFirstLastPara="1" wrap="square" lIns="79125" tIns="39550" rIns="79125" bIns="39550" anchor="t" anchorCtr="0">
            <a:noAutofit/>
          </a:bodyPr>
          <a:lstStyle/>
          <a:p>
            <a:pPr marL="0" marR="0" lvl="0" indent="0" algn="l" rtl="0">
              <a:lnSpc>
                <a:spcPct val="150000"/>
              </a:lnSpc>
              <a:spcBef>
                <a:spcPts val="0"/>
              </a:spcBef>
              <a:spcAft>
                <a:spcPts val="0"/>
              </a:spcAft>
              <a:buNone/>
            </a:pPr>
            <a:endParaRPr sz="1600" b="1">
              <a:solidFill>
                <a:srgbClr val="3F3F3F"/>
              </a:solidFill>
            </a:endParaRPr>
          </a:p>
          <a:p>
            <a:pPr marL="0" marR="0" lvl="0" indent="0" algn="l" rtl="0">
              <a:lnSpc>
                <a:spcPct val="150000"/>
              </a:lnSpc>
              <a:spcBef>
                <a:spcPts val="0"/>
              </a:spcBef>
              <a:spcAft>
                <a:spcPts val="0"/>
              </a:spcAft>
              <a:buNone/>
            </a:pPr>
            <a:endParaRPr sz="1600" b="1">
              <a:solidFill>
                <a:srgbClr val="3F3F3F"/>
              </a:solidFill>
            </a:endParaRPr>
          </a:p>
        </p:txBody>
      </p:sp>
      <p:sp>
        <p:nvSpPr>
          <p:cNvPr id="155" name="Google Shape;155;p20"/>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pic>
        <p:nvPicPr>
          <p:cNvPr id="156" name="Google Shape;156;p20"/>
          <p:cNvPicPr preferRelativeResize="0"/>
          <p:nvPr/>
        </p:nvPicPr>
        <p:blipFill>
          <a:blip r:embed="rId3">
            <a:alphaModFix/>
          </a:blip>
          <a:stretch>
            <a:fillRect/>
          </a:stretch>
        </p:blipFill>
        <p:spPr>
          <a:xfrm>
            <a:off x="45537" y="1320650"/>
            <a:ext cx="9083974" cy="3235875"/>
          </a:xfrm>
          <a:prstGeom prst="rect">
            <a:avLst/>
          </a:prstGeom>
          <a:noFill/>
          <a:ln>
            <a:noFill/>
          </a:ln>
        </p:spPr>
      </p:pic>
      <p:sp>
        <p:nvSpPr>
          <p:cNvPr id="157" name="Google Shape;157;p20"/>
          <p:cNvSpPr/>
          <p:nvPr/>
        </p:nvSpPr>
        <p:spPr>
          <a:xfrm>
            <a:off x="2482075" y="734625"/>
            <a:ext cx="4150800" cy="517800"/>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1300" b="1">
                <a:solidFill>
                  <a:schemeClr val="dk1"/>
                </a:solidFill>
                <a:latin typeface="Noto Sans JP Regular" panose="020B0500000000000000" pitchFamily="34" charset="-128"/>
                <a:ea typeface="Noto Sans JP Regular" panose="020B0500000000000000" pitchFamily="34" charset="-128"/>
              </a:rPr>
              <a:t>人事データの管理・分析・活用を通して、</a:t>
            </a:r>
            <a:endParaRPr sz="1300" b="1">
              <a:solidFill>
                <a:schemeClr val="dk1"/>
              </a:solidFill>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300" b="1">
                <a:solidFill>
                  <a:schemeClr val="dk1"/>
                </a:solidFill>
                <a:latin typeface="Noto Sans JP Regular" panose="020B0500000000000000" pitchFamily="34" charset="-128"/>
                <a:ea typeface="Noto Sans JP Regular" panose="020B0500000000000000" pitchFamily="34" charset="-128"/>
              </a:rPr>
              <a:t>戦略的な人事の意思決定を支えるクラウドサービス</a:t>
            </a:r>
            <a:endParaRPr sz="1300" b="1">
              <a:solidFill>
                <a:schemeClr val="dk1"/>
              </a:solidFill>
              <a:latin typeface="Noto Sans JP Regular" panose="020B0500000000000000" pitchFamily="34" charset="-128"/>
              <a:ea typeface="Noto Sans JP Regular" panose="020B0500000000000000" pitchFamily="34" charset="-128"/>
            </a:endParaRPr>
          </a:p>
        </p:txBody>
      </p:sp>
      <p:sp>
        <p:nvSpPr>
          <p:cNvPr id="158" name="Google Shape;158;p20"/>
          <p:cNvSpPr/>
          <p:nvPr/>
        </p:nvSpPr>
        <p:spPr>
          <a:xfrm>
            <a:off x="86400" y="695775"/>
            <a:ext cx="2166000" cy="5955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rgbClr val="00B050"/>
                </a:solidFill>
                <a:latin typeface="Noto Sans JP Regular" panose="020B0500000000000000" pitchFamily="34" charset="-128"/>
                <a:ea typeface="Noto Sans JP Regular" panose="020B0500000000000000" pitchFamily="34" charset="-128"/>
              </a:rPr>
              <a:t>HRBrain機能一覧</a:t>
            </a:r>
            <a:endParaRPr sz="1700" b="1">
              <a:solidFill>
                <a:srgbClr val="00B050"/>
              </a:solidFill>
              <a:latin typeface="Noto Sans JP Regular" panose="020B0500000000000000" pitchFamily="34" charset="-128"/>
              <a:ea typeface="Noto Sans JP Regular" panose="020B0500000000000000" pitchFamily="34" charset="-128"/>
            </a:endParaRPr>
          </a:p>
        </p:txBody>
      </p:sp>
      <p:pic>
        <p:nvPicPr>
          <p:cNvPr id="159" name="Google Shape;159;p20"/>
          <p:cNvPicPr preferRelativeResize="0"/>
          <p:nvPr/>
        </p:nvPicPr>
        <p:blipFill>
          <a:blip r:embed="rId4">
            <a:alphaModFix/>
          </a:blip>
          <a:stretch>
            <a:fillRect/>
          </a:stretch>
        </p:blipFill>
        <p:spPr>
          <a:xfrm>
            <a:off x="6089375" y="2968825"/>
            <a:ext cx="2826125" cy="1362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grpSp>
        <p:nvGrpSpPr>
          <p:cNvPr id="164" name="Google Shape;164;p21"/>
          <p:cNvGrpSpPr/>
          <p:nvPr/>
        </p:nvGrpSpPr>
        <p:grpSpPr>
          <a:xfrm>
            <a:off x="117235" y="4819086"/>
            <a:ext cx="8911437" cy="187927"/>
            <a:chOff x="127001" y="6376204"/>
            <a:chExt cx="9653815" cy="291540"/>
          </a:xfrm>
        </p:grpSpPr>
        <p:sp>
          <p:nvSpPr>
            <p:cNvPr id="165" name="Google Shape;165;p21"/>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166" name="Google Shape;166;p21"/>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cxnSp>
        <p:nvCxnSpPr>
          <p:cNvPr id="167" name="Google Shape;167;p21"/>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168" name="Google Shape;168;p21"/>
          <p:cNvGrpSpPr/>
          <p:nvPr/>
        </p:nvGrpSpPr>
        <p:grpSpPr>
          <a:xfrm>
            <a:off x="86401" y="178200"/>
            <a:ext cx="8942163" cy="385462"/>
            <a:chOff x="93599" y="237600"/>
            <a:chExt cx="9687101" cy="513949"/>
          </a:xfrm>
        </p:grpSpPr>
        <p:sp>
          <p:nvSpPr>
            <p:cNvPr id="169" name="Google Shape;169;p21"/>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HRBrainとは何か</a:t>
              </a:r>
              <a:endParaRPr sz="12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70" name="Google Shape;170;p21"/>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71" name="Google Shape;171;p21"/>
          <p:cNvSpPr/>
          <p:nvPr/>
        </p:nvSpPr>
        <p:spPr>
          <a:xfrm>
            <a:off x="452313" y="784562"/>
            <a:ext cx="8270400" cy="3813600"/>
          </a:xfrm>
          <a:prstGeom prst="rect">
            <a:avLst/>
          </a:prstGeom>
          <a:solidFill>
            <a:schemeClr val="lt1"/>
          </a:solidFill>
          <a:ln>
            <a:noFill/>
          </a:ln>
        </p:spPr>
        <p:txBody>
          <a:bodyPr spcFirstLastPara="1" wrap="square" lIns="79125" tIns="39550" rIns="79125" bIns="39550" anchor="t" anchorCtr="0">
            <a:noAutofit/>
          </a:bodyPr>
          <a:lstStyle/>
          <a:p>
            <a:pPr marL="0" marR="0" lvl="0" indent="0" algn="l" rtl="0">
              <a:lnSpc>
                <a:spcPct val="150000"/>
              </a:lnSpc>
              <a:spcBef>
                <a:spcPts val="0"/>
              </a:spcBef>
              <a:spcAft>
                <a:spcPts val="0"/>
              </a:spcAft>
              <a:buNone/>
            </a:pPr>
            <a:endParaRPr sz="1600" b="1">
              <a:solidFill>
                <a:srgbClr val="3F3F3F"/>
              </a:solidFill>
            </a:endParaRPr>
          </a:p>
          <a:p>
            <a:pPr marL="0" marR="0" lvl="0" indent="0" algn="l" rtl="0">
              <a:lnSpc>
                <a:spcPct val="150000"/>
              </a:lnSpc>
              <a:spcBef>
                <a:spcPts val="0"/>
              </a:spcBef>
              <a:spcAft>
                <a:spcPts val="0"/>
              </a:spcAft>
              <a:buNone/>
            </a:pPr>
            <a:endParaRPr sz="1600" b="1">
              <a:solidFill>
                <a:srgbClr val="3F3F3F"/>
              </a:solidFill>
            </a:endParaRPr>
          </a:p>
        </p:txBody>
      </p:sp>
      <p:sp>
        <p:nvSpPr>
          <p:cNvPr id="172" name="Google Shape;172;p21"/>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pic>
        <p:nvPicPr>
          <p:cNvPr id="173" name="Google Shape;173;p21"/>
          <p:cNvPicPr preferRelativeResize="0"/>
          <p:nvPr/>
        </p:nvPicPr>
        <p:blipFill>
          <a:blip r:embed="rId3">
            <a:alphaModFix/>
          </a:blip>
          <a:stretch>
            <a:fillRect/>
          </a:stretch>
        </p:blipFill>
        <p:spPr>
          <a:xfrm>
            <a:off x="45537" y="1320650"/>
            <a:ext cx="9083974" cy="3235875"/>
          </a:xfrm>
          <a:prstGeom prst="rect">
            <a:avLst/>
          </a:prstGeom>
          <a:noFill/>
          <a:ln>
            <a:noFill/>
          </a:ln>
        </p:spPr>
      </p:pic>
      <p:sp>
        <p:nvSpPr>
          <p:cNvPr id="174" name="Google Shape;174;p21"/>
          <p:cNvSpPr/>
          <p:nvPr/>
        </p:nvSpPr>
        <p:spPr>
          <a:xfrm>
            <a:off x="86400" y="695775"/>
            <a:ext cx="2166000" cy="5955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700" b="1">
                <a:solidFill>
                  <a:srgbClr val="00B050"/>
                </a:solidFill>
                <a:latin typeface="Noto Sans JP Regular" panose="020B0500000000000000" pitchFamily="34" charset="-128"/>
                <a:ea typeface="Noto Sans JP Regular" panose="020B0500000000000000" pitchFamily="34" charset="-128"/>
              </a:rPr>
              <a:t>HRBrain機能一覧</a:t>
            </a:r>
            <a:endParaRPr sz="1700" b="1">
              <a:solidFill>
                <a:srgbClr val="00B050"/>
              </a:solidFill>
              <a:latin typeface="Noto Sans JP Regular" panose="020B0500000000000000" pitchFamily="34" charset="-128"/>
              <a:ea typeface="Noto Sans JP Regular" panose="020B0500000000000000" pitchFamily="34" charset="-128"/>
            </a:endParaRPr>
          </a:p>
        </p:txBody>
      </p:sp>
      <p:pic>
        <p:nvPicPr>
          <p:cNvPr id="175" name="Google Shape;175;p21"/>
          <p:cNvPicPr preferRelativeResize="0"/>
          <p:nvPr/>
        </p:nvPicPr>
        <p:blipFill>
          <a:blip r:embed="rId4">
            <a:alphaModFix/>
          </a:blip>
          <a:stretch>
            <a:fillRect/>
          </a:stretch>
        </p:blipFill>
        <p:spPr>
          <a:xfrm>
            <a:off x="6089375" y="2968825"/>
            <a:ext cx="2826125" cy="1362475"/>
          </a:xfrm>
          <a:prstGeom prst="rect">
            <a:avLst/>
          </a:prstGeom>
          <a:noFill/>
          <a:ln>
            <a:noFill/>
          </a:ln>
        </p:spPr>
      </p:pic>
      <p:sp>
        <p:nvSpPr>
          <p:cNvPr id="176" name="Google Shape;176;p21"/>
          <p:cNvSpPr/>
          <p:nvPr/>
        </p:nvSpPr>
        <p:spPr>
          <a:xfrm>
            <a:off x="3053000" y="1423400"/>
            <a:ext cx="2952000" cy="1472400"/>
          </a:xfrm>
          <a:prstGeom prst="roundRect">
            <a:avLst>
              <a:gd name="adj" fmla="val 16667"/>
            </a:avLst>
          </a:prstGeom>
          <a:noFill/>
          <a:ln w="76200" cap="flat"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1"/>
          <p:cNvSpPr/>
          <p:nvPr/>
        </p:nvSpPr>
        <p:spPr>
          <a:xfrm>
            <a:off x="4451100" y="740463"/>
            <a:ext cx="2797500" cy="506100"/>
          </a:xfrm>
          <a:prstGeom prst="wedgeRectCallout">
            <a:avLst>
              <a:gd name="adj1" fmla="val -20833"/>
              <a:gd name="adj2" fmla="val 62500"/>
            </a:avLst>
          </a:prstGeom>
          <a:solidFill>
            <a:schemeClr val="lt1"/>
          </a:solidFill>
          <a:ln w="28575" cap="flat"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sz="1300" b="1">
                <a:latin typeface="Noto Sans JP Regular" panose="020B0500000000000000" pitchFamily="34" charset="-128"/>
                <a:ea typeface="Noto Sans JP Regular" panose="020B0500000000000000" pitchFamily="34" charset="-128"/>
              </a:rPr>
              <a:t>今回の説明会は「</a:t>
            </a:r>
            <a:r>
              <a:rPr lang="ja" b="1">
                <a:solidFill>
                  <a:schemeClr val="accent4"/>
                </a:solidFill>
                <a:latin typeface="Noto Sans JP Regular" panose="020B0500000000000000" pitchFamily="34" charset="-128"/>
                <a:ea typeface="Noto Sans JP Regular" panose="020B0500000000000000" pitchFamily="34" charset="-128"/>
              </a:rPr>
              <a:t>人事評価</a:t>
            </a:r>
            <a:r>
              <a:rPr lang="ja" sz="1300" b="1">
                <a:latin typeface="Noto Sans JP Regular" panose="020B0500000000000000" pitchFamily="34" charset="-128"/>
                <a:ea typeface="Noto Sans JP Regular" panose="020B0500000000000000" pitchFamily="34" charset="-128"/>
              </a:rPr>
              <a:t>」が</a:t>
            </a:r>
            <a:endParaRPr sz="1300" b="1">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sz="1300" b="1">
                <a:solidFill>
                  <a:srgbClr val="232323"/>
                </a:solidFill>
                <a:latin typeface="Noto Sans JP Regular" panose="020B0500000000000000" pitchFamily="34" charset="-128"/>
                <a:ea typeface="Noto Sans JP Regular" panose="020B0500000000000000" pitchFamily="34" charset="-128"/>
              </a:rPr>
              <a:t>メイントピック</a:t>
            </a:r>
            <a:r>
              <a:rPr lang="ja" sz="1300" b="1">
                <a:latin typeface="Noto Sans JP Regular" panose="020B0500000000000000" pitchFamily="34" charset="-128"/>
                <a:ea typeface="Noto Sans JP Regular" panose="020B0500000000000000" pitchFamily="34" charset="-128"/>
              </a:rPr>
              <a:t>になります</a:t>
            </a:r>
            <a:endParaRPr sz="1300" b="1">
              <a:latin typeface="Noto Sans JP Regular" panose="020B0500000000000000" pitchFamily="34" charset="-128"/>
              <a:ea typeface="Noto Sans JP Regular" panose="020B0500000000000000"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cxnSp>
        <p:nvCxnSpPr>
          <p:cNvPr id="182" name="Google Shape;182;p22"/>
          <p:cNvCxnSpPr/>
          <p:nvPr/>
        </p:nvCxnSpPr>
        <p:spPr>
          <a:xfrm>
            <a:off x="117231" y="563662"/>
            <a:ext cx="8911200" cy="0"/>
          </a:xfrm>
          <a:prstGeom prst="straightConnector1">
            <a:avLst/>
          </a:prstGeom>
          <a:noFill/>
          <a:ln w="19050" cap="flat" cmpd="sng">
            <a:solidFill>
              <a:srgbClr val="00A85F"/>
            </a:solidFill>
            <a:prstDash val="solid"/>
            <a:miter lim="800000"/>
            <a:headEnd type="none" w="sm" len="sm"/>
            <a:tailEnd type="none" w="sm" len="sm"/>
          </a:ln>
        </p:spPr>
      </p:cxnSp>
      <p:grpSp>
        <p:nvGrpSpPr>
          <p:cNvPr id="183" name="Google Shape;183;p22"/>
          <p:cNvGrpSpPr/>
          <p:nvPr/>
        </p:nvGrpSpPr>
        <p:grpSpPr>
          <a:xfrm>
            <a:off x="86401" y="178200"/>
            <a:ext cx="8942163" cy="385462"/>
            <a:chOff x="93599" y="237600"/>
            <a:chExt cx="9687101" cy="513949"/>
          </a:xfrm>
        </p:grpSpPr>
        <p:sp>
          <p:nvSpPr>
            <p:cNvPr id="184" name="Google Shape;184;p22"/>
            <p:cNvSpPr txBox="1"/>
            <p:nvPr/>
          </p:nvSpPr>
          <p:spPr>
            <a:xfrm>
              <a:off x="93599" y="237600"/>
              <a:ext cx="6787500" cy="430800"/>
            </a:xfrm>
            <a:prstGeom prst="rect">
              <a:avLst/>
            </a:prstGeom>
            <a:noFill/>
            <a:ln>
              <a:noFill/>
            </a:ln>
          </p:spPr>
          <p:txBody>
            <a:bodyPr spcFirstLastPara="1" wrap="square" lIns="79125" tIns="39550" rIns="79125" bIns="39550" anchor="t" anchorCtr="0">
              <a:noAutofit/>
            </a:bodyPr>
            <a:lstStyle/>
            <a:p>
              <a:pPr marL="0" marR="0" lvl="0" indent="0" algn="l" rtl="0">
                <a:lnSpc>
                  <a:spcPct val="100000"/>
                </a:lnSpc>
                <a:spcBef>
                  <a:spcPts val="0"/>
                </a:spcBef>
                <a:spcAft>
                  <a:spcPts val="0"/>
                </a:spcAft>
                <a:buClr>
                  <a:srgbClr val="000000"/>
                </a:buClr>
                <a:buSzPts val="1900"/>
                <a:buFont typeface="Arial"/>
                <a:buNone/>
              </a:pPr>
              <a:r>
                <a:rPr lang="ja" sz="1900" b="1">
                  <a:solidFill>
                    <a:srgbClr val="333333"/>
                  </a:solidFill>
                  <a:latin typeface="Noto Sans JP Regular" panose="020B0500000000000000" pitchFamily="34" charset="-128"/>
                  <a:ea typeface="Noto Sans JP Regular" panose="020B0500000000000000" pitchFamily="34" charset="-128"/>
                </a:rPr>
                <a:t>HRBrainを</a:t>
              </a:r>
              <a:r>
                <a:rPr lang="ja" sz="1900" b="1" i="0" u="none" strike="noStrike" cap="none">
                  <a:solidFill>
                    <a:srgbClr val="333333"/>
                  </a:solidFill>
                  <a:latin typeface="Noto Sans JP Regular" panose="020B0500000000000000" pitchFamily="34" charset="-128"/>
                  <a:ea typeface="Noto Sans JP Regular" panose="020B0500000000000000" pitchFamily="34" charset="-128"/>
                  <a:sym typeface="Arial"/>
                </a:rPr>
                <a:t>導入</a:t>
              </a:r>
              <a:r>
                <a:rPr lang="ja" sz="1900" b="1">
                  <a:solidFill>
                    <a:srgbClr val="333333"/>
                  </a:solidFill>
                  <a:latin typeface="Noto Sans JP Regular" panose="020B0500000000000000" pitchFamily="34" charset="-128"/>
                  <a:ea typeface="Noto Sans JP Regular" panose="020B0500000000000000" pitchFamily="34" charset="-128"/>
                </a:rPr>
                <a:t>して何をやるか</a:t>
              </a:r>
              <a:endParaRPr sz="12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cxnSp>
          <p:nvCxnSpPr>
            <p:cNvPr id="185" name="Google Shape;185;p22"/>
            <p:cNvCxnSpPr/>
            <p:nvPr/>
          </p:nvCxnSpPr>
          <p:spPr>
            <a:xfrm>
              <a:off x="127000" y="751549"/>
              <a:ext cx="9653700" cy="0"/>
            </a:xfrm>
            <a:prstGeom prst="straightConnector1">
              <a:avLst/>
            </a:prstGeom>
            <a:noFill/>
            <a:ln w="19050" cap="flat" cmpd="sng">
              <a:solidFill>
                <a:srgbClr val="00A85F"/>
              </a:solidFill>
              <a:prstDash val="solid"/>
              <a:miter lim="800000"/>
              <a:headEnd type="none" w="sm" len="sm"/>
              <a:tailEnd type="none" w="sm" len="sm"/>
            </a:ln>
          </p:spPr>
        </p:cxnSp>
      </p:grpSp>
      <p:sp>
        <p:nvSpPr>
          <p:cNvPr id="186" name="Google Shape;186;p22"/>
          <p:cNvSpPr/>
          <p:nvPr/>
        </p:nvSpPr>
        <p:spPr>
          <a:xfrm>
            <a:off x="1966385" y="996463"/>
            <a:ext cx="5182200" cy="520500"/>
          </a:xfrm>
          <a:prstGeom prst="rect">
            <a:avLst/>
          </a:prstGeom>
          <a:solidFill>
            <a:schemeClr val="lt1"/>
          </a:solidFill>
          <a:ln>
            <a:noFill/>
          </a:ln>
        </p:spPr>
        <p:txBody>
          <a:bodyPr spcFirstLastPara="1" wrap="square" lIns="79125" tIns="39550" rIns="79125" bIns="39550" anchor="t" anchorCtr="0">
            <a:noAutofit/>
          </a:bodyPr>
          <a:lstStyle/>
          <a:p>
            <a:pPr marL="0" marR="0" lvl="0" indent="0" algn="ctr" rtl="0">
              <a:lnSpc>
                <a:spcPct val="150000"/>
              </a:lnSpc>
              <a:spcBef>
                <a:spcPts val="0"/>
              </a:spcBef>
              <a:spcAft>
                <a:spcPts val="0"/>
              </a:spcAft>
              <a:buNone/>
            </a:pPr>
            <a:r>
              <a:rPr lang="ja" sz="2000" b="1" dirty="0">
                <a:solidFill>
                  <a:srgbClr val="00A85F"/>
                </a:solidFill>
                <a:latin typeface="Noto Sans JP Regular" panose="020B0500000000000000" pitchFamily="34" charset="-128"/>
                <a:ea typeface="Noto Sans JP Regular" panose="020B0500000000000000" pitchFamily="34" charset="-128"/>
              </a:rPr>
              <a:t>目標管理</a:t>
            </a:r>
            <a:r>
              <a:rPr lang="ja" sz="2000" b="1" dirty="0">
                <a:solidFill>
                  <a:schemeClr val="dk1"/>
                </a:solidFill>
                <a:latin typeface="Noto Sans JP Regular" panose="020B0500000000000000" pitchFamily="34" charset="-128"/>
                <a:ea typeface="Noto Sans JP Regular" panose="020B0500000000000000" pitchFamily="34" charset="-128"/>
              </a:rPr>
              <a:t>と</a:t>
            </a:r>
            <a:r>
              <a:rPr lang="ja" sz="2000" b="1" dirty="0">
                <a:solidFill>
                  <a:srgbClr val="00A85F"/>
                </a:solidFill>
                <a:latin typeface="Noto Sans JP Regular" panose="020B0500000000000000" pitchFamily="34" charset="-128"/>
                <a:ea typeface="Noto Sans JP Regular" panose="020B0500000000000000" pitchFamily="34" charset="-128"/>
              </a:rPr>
              <a:t>1on1面談</a:t>
            </a:r>
            <a:r>
              <a:rPr lang="ja" sz="2000" b="1" dirty="0">
                <a:solidFill>
                  <a:schemeClr val="dk1"/>
                </a:solidFill>
                <a:latin typeface="Noto Sans JP Regular" panose="020B0500000000000000" pitchFamily="34" charset="-128"/>
                <a:ea typeface="Noto Sans JP Regular" panose="020B0500000000000000" pitchFamily="34" charset="-128"/>
              </a:rPr>
              <a:t>を始めます</a:t>
            </a:r>
            <a:endParaRPr sz="2000" b="1" dirty="0">
              <a:solidFill>
                <a:schemeClr val="dk1"/>
              </a:solidFill>
              <a:latin typeface="Noto Sans JP Regular" panose="020B0500000000000000" pitchFamily="34" charset="-128"/>
              <a:ea typeface="Noto Sans JP Regular" panose="020B0500000000000000" pitchFamily="34" charset="-128"/>
            </a:endParaRPr>
          </a:p>
          <a:p>
            <a:pPr marL="0" marR="0" lvl="0" indent="0" algn="l" rtl="0">
              <a:lnSpc>
                <a:spcPct val="150000"/>
              </a:lnSpc>
              <a:spcBef>
                <a:spcPts val="0"/>
              </a:spcBef>
              <a:spcAft>
                <a:spcPts val="0"/>
              </a:spcAft>
              <a:buNone/>
            </a:pPr>
            <a:endParaRPr b="1" dirty="0">
              <a:solidFill>
                <a:srgbClr val="3F3F3F"/>
              </a:solidFill>
              <a:latin typeface="Noto Sans JP Regular" panose="020B0500000000000000" pitchFamily="34" charset="-128"/>
              <a:ea typeface="Noto Sans JP Regular" panose="020B0500000000000000" pitchFamily="34" charset="-128"/>
            </a:endParaRPr>
          </a:p>
        </p:txBody>
      </p:sp>
      <p:grpSp>
        <p:nvGrpSpPr>
          <p:cNvPr id="187" name="Google Shape;187;p22"/>
          <p:cNvGrpSpPr/>
          <p:nvPr/>
        </p:nvGrpSpPr>
        <p:grpSpPr>
          <a:xfrm>
            <a:off x="117235" y="4819086"/>
            <a:ext cx="8911437" cy="187927"/>
            <a:chOff x="127001" y="6376204"/>
            <a:chExt cx="9653815" cy="291540"/>
          </a:xfrm>
        </p:grpSpPr>
        <p:sp>
          <p:nvSpPr>
            <p:cNvPr id="188" name="Google Shape;188;p22"/>
            <p:cNvSpPr/>
            <p:nvPr/>
          </p:nvSpPr>
          <p:spPr>
            <a:xfrm rot="10800000" flipH="1">
              <a:off x="127001" y="6376204"/>
              <a:ext cx="9653700" cy="18000"/>
            </a:xfrm>
            <a:prstGeom prst="rect">
              <a:avLst/>
            </a:prstGeom>
            <a:solidFill>
              <a:srgbClr val="E9E9E9"/>
            </a:solidFill>
            <a:ln>
              <a:noFill/>
            </a:ln>
          </p:spPr>
          <p:txBody>
            <a:bodyPr spcFirstLastPara="1" wrap="square" lIns="79125" tIns="39550" rIns="79125" bIns="3955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al"/>
                <a:ea typeface="Arial"/>
                <a:cs typeface="Arial"/>
                <a:sym typeface="Arial"/>
              </a:endParaRPr>
            </a:p>
          </p:txBody>
        </p:sp>
        <p:sp>
          <p:nvSpPr>
            <p:cNvPr id="189" name="Google Shape;189;p22"/>
            <p:cNvSpPr txBox="1"/>
            <p:nvPr/>
          </p:nvSpPr>
          <p:spPr>
            <a:xfrm>
              <a:off x="6071616" y="6482944"/>
              <a:ext cx="3709200" cy="184800"/>
            </a:xfrm>
            <a:prstGeom prst="rect">
              <a:avLst/>
            </a:prstGeom>
            <a:noFill/>
            <a:ln>
              <a:noFill/>
            </a:ln>
          </p:spPr>
          <p:txBody>
            <a:bodyPr spcFirstLastPara="1" wrap="square" lIns="79125" tIns="39550" rIns="79125" bIns="39550"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ja" sz="1000" b="0" i="0" u="none" strike="noStrike" cap="none">
                  <a:solidFill>
                    <a:srgbClr val="BFBFBF"/>
                  </a:solidFill>
                  <a:latin typeface="Arial"/>
                  <a:ea typeface="Arial"/>
                  <a:cs typeface="Arial"/>
                  <a:sym typeface="Arial"/>
                </a:rPr>
                <a:t>Copyright©HRBrain, Inc. All Rights Reserved </a:t>
              </a:r>
              <a:endParaRPr sz="1200" b="0" i="0" u="none" strike="noStrike" cap="none">
                <a:solidFill>
                  <a:srgbClr val="000000"/>
                </a:solidFill>
                <a:latin typeface="Arial"/>
                <a:ea typeface="Arial"/>
                <a:cs typeface="Arial"/>
                <a:sym typeface="Arial"/>
              </a:endParaRPr>
            </a:p>
          </p:txBody>
        </p:sp>
      </p:grpSp>
      <p:sp>
        <p:nvSpPr>
          <p:cNvPr id="190" name="Google Shape;190;p22"/>
          <p:cNvSpPr txBox="1"/>
          <p:nvPr/>
        </p:nvSpPr>
        <p:spPr>
          <a:xfrm>
            <a:off x="6909527" y="163066"/>
            <a:ext cx="2118600" cy="323100"/>
          </a:xfrm>
          <a:prstGeom prst="rect">
            <a:avLst/>
          </a:prstGeom>
          <a:noFill/>
          <a:ln>
            <a:noFill/>
          </a:ln>
        </p:spPr>
        <p:txBody>
          <a:bodyPr spcFirstLastPara="1" wrap="square" lIns="79125" tIns="39550" rIns="79125" bIns="39550" anchor="t"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600" b="0" i="0" u="none" strike="noStrike" cap="none">
                <a:solidFill>
                  <a:srgbClr val="000000"/>
                </a:solidFill>
                <a:latin typeface="Noto Sans JP Regular" panose="020B0500000000000000" pitchFamily="34" charset="-128"/>
                <a:ea typeface="Noto Sans JP Regular" panose="020B0500000000000000" pitchFamily="34" charset="-128"/>
                <a:sym typeface="Arial"/>
              </a:rPr>
              <a:t>（企業ロゴを貼る）</a:t>
            </a:r>
            <a:endParaRPr sz="1600" b="0" i="0" u="none" strike="noStrike" cap="none">
              <a:solidFill>
                <a:srgbClr val="000000"/>
              </a:solidFill>
              <a:latin typeface="Noto Sans JP Regular" panose="020B0500000000000000" pitchFamily="34" charset="-128"/>
              <a:ea typeface="Noto Sans JP Regular" panose="020B0500000000000000" pitchFamily="34" charset="-128"/>
              <a:sym typeface="Arial"/>
            </a:endParaRPr>
          </a:p>
        </p:txBody>
      </p:sp>
      <p:sp>
        <p:nvSpPr>
          <p:cNvPr id="191" name="Google Shape;191;p22"/>
          <p:cNvSpPr/>
          <p:nvPr/>
        </p:nvSpPr>
        <p:spPr>
          <a:xfrm>
            <a:off x="3479300" y="2027263"/>
            <a:ext cx="4676822" cy="907200"/>
          </a:xfrm>
          <a:prstGeom prst="rect">
            <a:avLst/>
          </a:prstGeom>
          <a:solidFill>
            <a:srgbClr val="CCEEDF"/>
          </a:solidFill>
          <a:ln w="38100" cap="flat" cmpd="sng">
            <a:solidFill>
              <a:srgbClr val="CCEE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ja" altLang="en-US" sz="1300" b="1" dirty="0">
                <a:latin typeface="Noto Sans JP Regular" panose="020B0500000000000000" pitchFamily="34" charset="-128"/>
                <a:ea typeface="Noto Sans JP Regular" panose="020B0500000000000000" pitchFamily="34" charset="-128"/>
              </a:rPr>
              <a:t>・</a:t>
            </a:r>
            <a:r>
              <a:rPr lang="ja" sz="1300" b="1" dirty="0">
                <a:latin typeface="Noto Sans JP Regular" panose="020B0500000000000000" pitchFamily="34" charset="-128"/>
                <a:ea typeface="Noto Sans JP Regular" panose="020B0500000000000000" pitchFamily="34" charset="-128"/>
              </a:rPr>
              <a:t>従業員自らが目標を設定し、その進捗や実績によって</a:t>
            </a:r>
            <a:endParaRPr lang="en-US" altLang="ja" sz="1300" b="1" dirty="0">
              <a:latin typeface="Noto Sans JP Regular" panose="020B0500000000000000" pitchFamily="34" charset="-128"/>
              <a:ea typeface="Noto Sans JP Regular" panose="020B0500000000000000" pitchFamily="34" charset="-128"/>
            </a:endParaRPr>
          </a:p>
          <a:p>
            <a:pPr marL="0" lvl="0" indent="0" algn="l" rtl="0">
              <a:spcBef>
                <a:spcPts val="0"/>
              </a:spcBef>
              <a:spcAft>
                <a:spcPts val="0"/>
              </a:spcAft>
              <a:buNone/>
            </a:pPr>
            <a:r>
              <a:rPr lang="ja" altLang="en-US" sz="1300" b="1" dirty="0">
                <a:latin typeface="Noto Sans JP Regular" panose="020B0500000000000000" pitchFamily="34" charset="-128"/>
                <a:ea typeface="Noto Sans JP Regular" panose="020B0500000000000000" pitchFamily="34" charset="-128"/>
              </a:rPr>
              <a:t>　</a:t>
            </a:r>
            <a:r>
              <a:rPr lang="ja" sz="1300" b="1" dirty="0">
                <a:latin typeface="Noto Sans JP Regular" panose="020B0500000000000000" pitchFamily="34" charset="-128"/>
                <a:ea typeface="Noto Sans JP Regular" panose="020B0500000000000000" pitchFamily="34" charset="-128"/>
              </a:rPr>
              <a:t>仕事や評価を管理していく考え方</a:t>
            </a:r>
            <a:endParaRPr sz="1300" b="1" dirty="0">
              <a:latin typeface="Noto Sans JP Regular" panose="020B0500000000000000" pitchFamily="34" charset="-128"/>
              <a:ea typeface="Noto Sans JP Regular" panose="020B0500000000000000" pitchFamily="34" charset="-128"/>
            </a:endParaRPr>
          </a:p>
        </p:txBody>
      </p:sp>
      <p:sp>
        <p:nvSpPr>
          <p:cNvPr id="192" name="Google Shape;192;p22"/>
          <p:cNvSpPr/>
          <p:nvPr/>
        </p:nvSpPr>
        <p:spPr>
          <a:xfrm>
            <a:off x="3479300" y="3059675"/>
            <a:ext cx="4676822" cy="881700"/>
          </a:xfrm>
          <a:prstGeom prst="rect">
            <a:avLst/>
          </a:prstGeom>
          <a:solidFill>
            <a:srgbClr val="CCEEDF"/>
          </a:solidFill>
          <a:ln w="38100" cap="flat" cmpd="sng">
            <a:solidFill>
              <a:srgbClr val="CCEE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ja" sz="1300" b="1">
                <a:solidFill>
                  <a:schemeClr val="dk1"/>
                </a:solidFill>
                <a:latin typeface="Noto Sans JP Regular" panose="020B0500000000000000" pitchFamily="34" charset="-128"/>
                <a:ea typeface="Noto Sans JP Regular" panose="020B0500000000000000" pitchFamily="34" charset="-128"/>
              </a:rPr>
              <a:t>・マネージャーとメンバーが1対1で定期的に対話をする場</a:t>
            </a:r>
            <a:endParaRPr sz="1300" b="1">
              <a:solidFill>
                <a:schemeClr val="dk1"/>
              </a:solidFill>
              <a:latin typeface="Noto Sans JP Regular" panose="020B0500000000000000" pitchFamily="34" charset="-128"/>
              <a:ea typeface="Noto Sans JP Regular" panose="020B0500000000000000" pitchFamily="34" charset="-128"/>
            </a:endParaRPr>
          </a:p>
          <a:p>
            <a:pPr marL="0" lvl="0" indent="0" algn="l" rtl="0">
              <a:lnSpc>
                <a:spcPct val="115000"/>
              </a:lnSpc>
              <a:spcBef>
                <a:spcPts val="0"/>
              </a:spcBef>
              <a:spcAft>
                <a:spcPts val="0"/>
              </a:spcAft>
              <a:buNone/>
            </a:pPr>
            <a:r>
              <a:rPr lang="ja" sz="1300" b="1">
                <a:solidFill>
                  <a:schemeClr val="dk1"/>
                </a:solidFill>
                <a:latin typeface="Noto Sans JP Regular" panose="020B0500000000000000" pitchFamily="34" charset="-128"/>
                <a:ea typeface="Noto Sans JP Regular" panose="020B0500000000000000" pitchFamily="34" charset="-128"/>
              </a:rPr>
              <a:t>・部下の成長のための機会提供の時間</a:t>
            </a:r>
            <a:endParaRPr sz="1300" b="1">
              <a:latin typeface="Noto Sans JP Regular" panose="020B0500000000000000" pitchFamily="34" charset="-128"/>
              <a:ea typeface="Noto Sans JP Regular" panose="020B0500000000000000" pitchFamily="34" charset="-128"/>
            </a:endParaRPr>
          </a:p>
        </p:txBody>
      </p:sp>
      <p:sp>
        <p:nvSpPr>
          <p:cNvPr id="193" name="Google Shape;193;p22"/>
          <p:cNvSpPr/>
          <p:nvPr/>
        </p:nvSpPr>
        <p:spPr>
          <a:xfrm>
            <a:off x="1121900" y="2027275"/>
            <a:ext cx="2239500" cy="9072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800" b="1">
                <a:solidFill>
                  <a:schemeClr val="lt1"/>
                </a:solidFill>
                <a:highlight>
                  <a:srgbClr val="00A85F"/>
                </a:highlight>
                <a:latin typeface="Noto Sans JP Regular" panose="020B0500000000000000" pitchFamily="34" charset="-128"/>
                <a:ea typeface="Noto Sans JP Regular" panose="020B0500000000000000" pitchFamily="34" charset="-128"/>
              </a:rPr>
              <a:t>目標管理</a:t>
            </a:r>
            <a:endParaRPr sz="1800" b="1">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
        <p:nvSpPr>
          <p:cNvPr id="194" name="Google Shape;194;p22"/>
          <p:cNvSpPr/>
          <p:nvPr/>
        </p:nvSpPr>
        <p:spPr>
          <a:xfrm>
            <a:off x="1121900" y="3046925"/>
            <a:ext cx="2239500" cy="907200"/>
          </a:xfrm>
          <a:prstGeom prst="rect">
            <a:avLst/>
          </a:prstGeom>
          <a:solidFill>
            <a:srgbClr val="00A85F"/>
          </a:solidFill>
          <a:ln w="9525" cap="flat" cmpd="sng">
            <a:solidFill>
              <a:srgbClr val="00A85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ja" sz="1800" b="1">
                <a:solidFill>
                  <a:schemeClr val="lt1"/>
                </a:solidFill>
                <a:highlight>
                  <a:srgbClr val="00A85F"/>
                </a:highlight>
                <a:latin typeface="Noto Sans JP Regular" panose="020B0500000000000000" pitchFamily="34" charset="-128"/>
                <a:ea typeface="Noto Sans JP Regular" panose="020B0500000000000000" pitchFamily="34" charset="-128"/>
              </a:rPr>
              <a:t>1on1</a:t>
            </a:r>
            <a:endParaRPr sz="1800" b="1">
              <a:solidFill>
                <a:schemeClr val="lt1"/>
              </a:solidFill>
              <a:highlight>
                <a:srgbClr val="00A85F"/>
              </a:highlight>
              <a:latin typeface="Noto Sans JP Regular" panose="020B0500000000000000" pitchFamily="34" charset="-128"/>
              <a:ea typeface="Noto Sans JP Regular" panose="020B0500000000000000" pitchFamily="34" charset="-128"/>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2892</Words>
  <Application>Microsoft Macintosh PowerPoint</Application>
  <PresentationFormat>画面に合わせる (16:9)</PresentationFormat>
  <Paragraphs>383</Paragraphs>
  <Slides>31</Slides>
  <Notes>31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31</vt:i4>
      </vt:variant>
    </vt:vector>
  </HeadingPairs>
  <TitlesOfParts>
    <vt:vector size="35" baseType="lpstr">
      <vt:lpstr>Noto Sans JP Regular</vt:lpstr>
      <vt:lpstr>Arial</vt:lpstr>
      <vt:lpstr>Calibri</vt:lpstr>
      <vt:lpstr>Simple Light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北村 優衣</cp:lastModifiedBy>
  <cp:revision>1</cp:revision>
  <dcterms:modified xsi:type="dcterms:W3CDTF">2022-06-13T01:28:55Z</dcterms:modified>
</cp:coreProperties>
</file>