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6Yl3otB76tfa6qkSwyAIvLDmo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snapToGrid="0">
      <p:cViewPr varScale="1">
        <p:scale>
          <a:sx n="108" d="100"/>
          <a:sy n="108" d="100"/>
        </p:scale>
        <p:origin x="1504" y="1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2d736dc0e_0_19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102d736dc0e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02d736dc0e_0_1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6a4305743_0_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06a430574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106a430574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06a4305743_0_2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06a4305743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106a4305743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6a4305743_0_2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06a430574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106a4305743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6a4305743_0_3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06a4305743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06a4305743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06a4305743_0_4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06a4305743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106a4305743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06a4305743_0_4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106a4305743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106a4305743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06a4305743_0_5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06a4305743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106a4305743_0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06a4305743_0_6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06a4305743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106a4305743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02d736dc0e_0_36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02d736dc0e_0_3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102d736dc0e_0_3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06a4305743_0_8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106a4305743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106a4305743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5cc11db2c_0_2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105cc11db2c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g105cc11db2c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06a4305743_0_8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106a4305743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06a4305743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06a4305743_0_9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106a4305743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g106a4305743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06a4305743_0_10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106a4305743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g106a4305743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6a4305743_0_11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106a430574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106a4305743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6a4305743_0_12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106a4305743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g106a4305743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06a4305743_0_12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106a4305743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6" name="Google Shape;496;g106a4305743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06a4305743_0_13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106a4305743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g106a4305743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2d736dc0e_0_29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02d736dc0e_0_2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102d736dc0e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046701d34d_0_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046701d34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046701d34d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358c081f1_0_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2358c081f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12358c081f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2d736dc0e_0_35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02d736dc0e_0_3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102d736dc0e_0_3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02d736dc0e_0_206"/>
          <p:cNvSpPr txBox="1">
            <a:spLocks noGrp="1"/>
          </p:cNvSpPr>
          <p:nvPr>
            <p:ph type="ctrTitle"/>
          </p:nvPr>
        </p:nvSpPr>
        <p:spPr>
          <a:xfrm>
            <a:off x="337684" y="992767"/>
            <a:ext cx="9230700" cy="27369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6100"/>
              <a:buNone/>
              <a:defRPr sz="6100"/>
            </a:lvl1pPr>
            <a:lvl2pPr lvl="1" algn="ctr">
              <a:lnSpc>
                <a:spcPct val="100000"/>
              </a:lnSpc>
              <a:spcBef>
                <a:spcPts val="0"/>
              </a:spcBef>
              <a:spcAft>
                <a:spcPts val="0"/>
              </a:spcAft>
              <a:buSzPts val="6100"/>
              <a:buNone/>
              <a:defRPr sz="6100"/>
            </a:lvl2pPr>
            <a:lvl3pPr lvl="2" algn="ctr">
              <a:lnSpc>
                <a:spcPct val="100000"/>
              </a:lnSpc>
              <a:spcBef>
                <a:spcPts val="0"/>
              </a:spcBef>
              <a:spcAft>
                <a:spcPts val="0"/>
              </a:spcAft>
              <a:buSzPts val="6100"/>
              <a:buNone/>
              <a:defRPr sz="6100"/>
            </a:lvl3pPr>
            <a:lvl4pPr lvl="3" algn="ctr">
              <a:lnSpc>
                <a:spcPct val="100000"/>
              </a:lnSpc>
              <a:spcBef>
                <a:spcPts val="0"/>
              </a:spcBef>
              <a:spcAft>
                <a:spcPts val="0"/>
              </a:spcAft>
              <a:buSzPts val="6100"/>
              <a:buNone/>
              <a:defRPr sz="6100"/>
            </a:lvl4pPr>
            <a:lvl5pPr lvl="4" algn="ctr">
              <a:lnSpc>
                <a:spcPct val="100000"/>
              </a:lnSpc>
              <a:spcBef>
                <a:spcPts val="0"/>
              </a:spcBef>
              <a:spcAft>
                <a:spcPts val="0"/>
              </a:spcAft>
              <a:buSzPts val="6100"/>
              <a:buNone/>
              <a:defRPr sz="6100"/>
            </a:lvl5pPr>
            <a:lvl6pPr lvl="5" algn="ctr">
              <a:lnSpc>
                <a:spcPct val="100000"/>
              </a:lnSpc>
              <a:spcBef>
                <a:spcPts val="0"/>
              </a:spcBef>
              <a:spcAft>
                <a:spcPts val="0"/>
              </a:spcAft>
              <a:buSzPts val="6100"/>
              <a:buNone/>
              <a:defRPr sz="6100"/>
            </a:lvl6pPr>
            <a:lvl7pPr lvl="6" algn="ctr">
              <a:lnSpc>
                <a:spcPct val="100000"/>
              </a:lnSpc>
              <a:spcBef>
                <a:spcPts val="0"/>
              </a:spcBef>
              <a:spcAft>
                <a:spcPts val="0"/>
              </a:spcAft>
              <a:buSzPts val="6100"/>
              <a:buNone/>
              <a:defRPr sz="6100"/>
            </a:lvl7pPr>
            <a:lvl8pPr lvl="7" algn="ctr">
              <a:lnSpc>
                <a:spcPct val="100000"/>
              </a:lnSpc>
              <a:spcBef>
                <a:spcPts val="0"/>
              </a:spcBef>
              <a:spcAft>
                <a:spcPts val="0"/>
              </a:spcAft>
              <a:buSzPts val="6100"/>
              <a:buNone/>
              <a:defRPr sz="6100"/>
            </a:lvl8pPr>
            <a:lvl9pPr lvl="8" algn="ctr">
              <a:lnSpc>
                <a:spcPct val="100000"/>
              </a:lnSpc>
              <a:spcBef>
                <a:spcPts val="0"/>
              </a:spcBef>
              <a:spcAft>
                <a:spcPts val="0"/>
              </a:spcAft>
              <a:buSzPts val="6100"/>
              <a:buNone/>
              <a:defRPr sz="6100"/>
            </a:lvl9pPr>
          </a:lstStyle>
          <a:p>
            <a:endParaRPr/>
          </a:p>
        </p:txBody>
      </p:sp>
      <p:sp>
        <p:nvSpPr>
          <p:cNvPr id="15" name="Google Shape;15;g102d736dc0e_0_206"/>
          <p:cNvSpPr txBox="1">
            <a:spLocks noGrp="1"/>
          </p:cNvSpPr>
          <p:nvPr>
            <p:ph type="subTitle" idx="1"/>
          </p:nvPr>
        </p:nvSpPr>
        <p:spPr>
          <a:xfrm>
            <a:off x="337675" y="3778833"/>
            <a:ext cx="9230700" cy="10569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3300"/>
              <a:buNone/>
              <a:defRPr sz="33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a:endParaRPr/>
          </a:p>
        </p:txBody>
      </p:sp>
      <p:sp>
        <p:nvSpPr>
          <p:cNvPr id="16" name="Google Shape;16;g102d736dc0e_0_206"/>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02d736dc0e_0_244"/>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stStyle>
          <a:p>
            <a:endParaRPr/>
          </a:p>
        </p:txBody>
      </p:sp>
      <p:sp>
        <p:nvSpPr>
          <p:cNvPr id="53" name="Google Shape;53;g102d736dc0e_0_244"/>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02d736dc0e_0_247"/>
          <p:cNvSpPr txBox="1">
            <a:spLocks noGrp="1"/>
          </p:cNvSpPr>
          <p:nvPr>
            <p:ph type="title" hasCustomPrompt="1"/>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r>
              <a:t>xx%</a:t>
            </a:r>
          </a:p>
        </p:txBody>
      </p:sp>
      <p:sp>
        <p:nvSpPr>
          <p:cNvPr id="56" name="Google Shape;56;g102d736dc0e_0_247"/>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7" name="Google Shape;57;g102d736dc0e_0_247"/>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02d736dc0e_0_251"/>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66"/>
        <p:cNvGrpSpPr/>
        <p:nvPr/>
      </p:nvGrpSpPr>
      <p:grpSpPr>
        <a:xfrm>
          <a:off x="0" y="0"/>
          <a:ext cx="0" cy="0"/>
          <a:chOff x="0" y="0"/>
          <a:chExt cx="0" cy="0"/>
        </a:xfrm>
      </p:grpSpPr>
      <p:sp>
        <p:nvSpPr>
          <p:cNvPr id="67" name="Google Shape;67;p14"/>
          <p:cNvSpPr txBox="1">
            <a:spLocks noGrp="1"/>
          </p:cNvSpPr>
          <p:nvPr>
            <p:ph type="sldNum" idx="12"/>
          </p:nvPr>
        </p:nvSpPr>
        <p:spPr>
          <a:xfrm>
            <a:off x="9507361" y="6580589"/>
            <a:ext cx="398639" cy="276999"/>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ja-JP"/>
              <a:t>‹#›</a:t>
            </a:fld>
            <a:endParaRPr/>
          </a:p>
        </p:txBody>
      </p:sp>
      <p:sp>
        <p:nvSpPr>
          <p:cNvPr id="68" name="Google Shape;68;p14"/>
          <p:cNvSpPr/>
          <p:nvPr/>
        </p:nvSpPr>
        <p:spPr>
          <a:xfrm rot="10800000" flipH="1">
            <a:off x="127001" y="6376204"/>
            <a:ext cx="9653588" cy="18000"/>
          </a:xfrm>
          <a:prstGeom prst="rect">
            <a:avLst/>
          </a:prstGeom>
          <a:solidFill>
            <a:srgbClr val="E9E9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69" name="Google Shape;69;p14"/>
          <p:cNvSpPr txBox="1"/>
          <p:nvPr/>
        </p:nvSpPr>
        <p:spPr>
          <a:xfrm>
            <a:off x="3388164" y="6498256"/>
            <a:ext cx="41814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ja-JP" sz="1200" b="0" i="0" u="none" strike="noStrike" cap="none">
                <a:solidFill>
                  <a:srgbClr val="BFBFBF"/>
                </a:solidFill>
                <a:latin typeface="Arial"/>
                <a:ea typeface="Arial"/>
                <a:cs typeface="Arial"/>
                <a:sym typeface="Arial"/>
              </a:rPr>
              <a:t>Copyright©HRBrain, Inc. All Rights Reserved </a:t>
            </a:r>
            <a:endParaRPr sz="1400" b="0" i="0" u="none" strike="noStrike" cap="none">
              <a:solidFill>
                <a:srgbClr val="000000"/>
              </a:solidFill>
              <a:latin typeface="Arial"/>
              <a:ea typeface="Arial"/>
              <a:cs typeface="Arial"/>
              <a:sym typeface="Arial"/>
            </a:endParaRPr>
          </a:p>
        </p:txBody>
      </p:sp>
      <p:sp>
        <p:nvSpPr>
          <p:cNvPr id="70" name="Google Shape;70;p14"/>
          <p:cNvSpPr txBox="1"/>
          <p:nvPr/>
        </p:nvSpPr>
        <p:spPr>
          <a:xfrm>
            <a:off x="201600" y="6485790"/>
            <a:ext cx="1331100" cy="30180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a:solidFill>
                  <a:srgbClr val="D9D9D9"/>
                </a:solidFill>
                <a:latin typeface="Arial"/>
                <a:ea typeface="Arial"/>
                <a:cs typeface="Arial"/>
                <a:sym typeface="Arial"/>
              </a:rPr>
              <a:t>CONFIDENTIAL</a:t>
            </a:r>
            <a:endParaRPr sz="1200" b="0" i="0" u="none" strike="noStrike" cap="none">
              <a:solidFill>
                <a:srgbClr val="D9D9D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g102d736dc0e_0_210"/>
          <p:cNvSpPr txBox="1">
            <a:spLocks noGrp="1"/>
          </p:cNvSpPr>
          <p:nvPr>
            <p:ph type="title"/>
          </p:nvPr>
        </p:nvSpPr>
        <p:spPr>
          <a:xfrm>
            <a:off x="681038" y="365127"/>
            <a:ext cx="8544000" cy="1325700"/>
          </a:xfrm>
          <a:prstGeom prst="rect">
            <a:avLst/>
          </a:prstGeom>
          <a:noFill/>
          <a:ln>
            <a:noFill/>
          </a:ln>
        </p:spPr>
        <p:txBody>
          <a:bodyPr spcFirstLastPara="1" wrap="square" lIns="92300" tIns="46150" rIns="92300" bIns="4615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102d736dc0e_0_210"/>
          <p:cNvSpPr txBox="1">
            <a:spLocks noGrp="1"/>
          </p:cNvSpPr>
          <p:nvPr>
            <p:ph type="body" idx="1"/>
          </p:nvPr>
        </p:nvSpPr>
        <p:spPr>
          <a:xfrm>
            <a:off x="681038" y="1825625"/>
            <a:ext cx="8544000" cy="4351200"/>
          </a:xfrm>
          <a:prstGeom prst="rect">
            <a:avLst/>
          </a:prstGeom>
          <a:noFill/>
          <a:ln>
            <a:noFill/>
          </a:ln>
        </p:spPr>
        <p:txBody>
          <a:bodyPr spcFirstLastPara="1" wrap="square" lIns="92300" tIns="46150" rIns="92300" bIns="46150" anchor="t" anchorCtr="0">
            <a:normAutofit/>
          </a:bodyPr>
          <a:lstStyle>
            <a:lvl1pPr marL="457200" lvl="0" indent="-349250" algn="l">
              <a:lnSpc>
                <a:spcPct val="90000"/>
              </a:lnSpc>
              <a:spcBef>
                <a:spcPts val="10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 name="Google Shape;20;g102d736dc0e_0_210"/>
          <p:cNvSpPr txBox="1">
            <a:spLocks noGrp="1"/>
          </p:cNvSpPr>
          <p:nvPr>
            <p:ph type="dt" idx="10"/>
          </p:nvPr>
        </p:nvSpPr>
        <p:spPr>
          <a:xfrm>
            <a:off x="681038" y="6356352"/>
            <a:ext cx="2228700" cy="365100"/>
          </a:xfrm>
          <a:prstGeom prst="rect">
            <a:avLst/>
          </a:prstGeom>
          <a:noFill/>
          <a:ln>
            <a:noFill/>
          </a:ln>
        </p:spPr>
        <p:txBody>
          <a:bodyPr spcFirstLastPara="1" wrap="square" lIns="92300" tIns="46150" rIns="92300" bIns="4615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102d736dc0e_0_210"/>
          <p:cNvSpPr txBox="1">
            <a:spLocks noGrp="1"/>
          </p:cNvSpPr>
          <p:nvPr>
            <p:ph type="ftr" idx="11"/>
          </p:nvPr>
        </p:nvSpPr>
        <p:spPr>
          <a:xfrm>
            <a:off x="3281363" y="6356352"/>
            <a:ext cx="3343200" cy="365100"/>
          </a:xfrm>
          <a:prstGeom prst="rect">
            <a:avLst/>
          </a:prstGeom>
          <a:noFill/>
          <a:ln>
            <a:noFill/>
          </a:ln>
        </p:spPr>
        <p:txBody>
          <a:bodyPr spcFirstLastPara="1" wrap="square" lIns="92300" tIns="46150" rIns="92300" bIns="4615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102d736dc0e_0_210"/>
          <p:cNvSpPr txBox="1">
            <a:spLocks noGrp="1"/>
          </p:cNvSpPr>
          <p:nvPr>
            <p:ph type="sldNum" idx="12"/>
          </p:nvPr>
        </p:nvSpPr>
        <p:spPr>
          <a:xfrm>
            <a:off x="6996114" y="6356352"/>
            <a:ext cx="2228700" cy="365100"/>
          </a:xfrm>
          <a:prstGeom prst="rect">
            <a:avLst/>
          </a:prstGeom>
          <a:noFill/>
          <a:ln>
            <a:noFill/>
          </a:ln>
        </p:spPr>
        <p:txBody>
          <a:bodyPr spcFirstLastPara="1" wrap="square" lIns="92300" tIns="46150" rIns="92300" bIns="461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02d736dc0e_0_216"/>
          <p:cNvSpPr txBox="1">
            <a:spLocks noGrp="1"/>
          </p:cNvSpPr>
          <p:nvPr>
            <p:ph type="title"/>
          </p:nvPr>
        </p:nvSpPr>
        <p:spPr>
          <a:xfrm>
            <a:off x="337675" y="2867800"/>
            <a:ext cx="9230700" cy="1122300"/>
          </a:xfrm>
          <a:prstGeom prst="rect">
            <a:avLst/>
          </a:prstGeom>
          <a:noFill/>
          <a:ln>
            <a:noFill/>
          </a:ln>
        </p:spPr>
        <p:txBody>
          <a:bodyPr spcFirstLastPara="1" wrap="square" lIns="106650" tIns="106650" rIns="106650" bIns="106650" anchor="ctr"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 name="Google Shape;25;g102d736dc0e_0_216"/>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02d736dc0e_0_219"/>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28" name="Google Shape;28;g102d736dc0e_0_219"/>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29" name="Google Shape;29;g102d736dc0e_0_219"/>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02d736dc0e_0_223"/>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2" name="Google Shape;32;g102d736dc0e_0_223"/>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3" name="Google Shape;33;g102d736dc0e_0_223"/>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g102d736dc0e_0_223"/>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02d736dc0e_0_228"/>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7" name="Google Shape;37;g102d736dc0e_0_228"/>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02d736dc0e_0_231"/>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0" name="Google Shape;40;g102d736dc0e_0_231"/>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1" name="Google Shape;41;g102d736dc0e_0_231"/>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02d736dc0e_0_235"/>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4" name="Google Shape;44;g102d736dc0e_0_235"/>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02d736dc0e_0_238"/>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 name="Google Shape;47;g102d736dc0e_0_238"/>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8" name="Google Shape;48;g102d736dc0e_0_238"/>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9" name="Google Shape;49;g102d736dc0e_0_238"/>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0" name="Google Shape;50;g102d736dc0e_0_238"/>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02d736dc0e_0_202"/>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g102d736dc0e_0_202"/>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g102d736dc0e_0_202"/>
          <p:cNvSpPr txBox="1">
            <a:spLocks noGrp="1"/>
          </p:cNvSpPr>
          <p:nvPr>
            <p:ph type="sldNum" idx="12"/>
          </p:nvPr>
        </p:nvSpPr>
        <p:spPr>
          <a:xfrm>
            <a:off x="9178496" y="6217623"/>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3"/>
          <p:cNvSpPr txBox="1">
            <a:spLocks noGrp="1"/>
          </p:cNvSpPr>
          <p:nvPr>
            <p:ph type="sldNum" idx="12"/>
          </p:nvPr>
        </p:nvSpPr>
        <p:spPr>
          <a:xfrm>
            <a:off x="7778044" y="6571855"/>
            <a:ext cx="2127956" cy="240999"/>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5.xml"/><Relationship Id="rId18" Type="http://schemas.openxmlformats.org/officeDocument/2006/relationships/slide" Target="slide13.xml"/><Relationship Id="rId3" Type="http://schemas.openxmlformats.org/officeDocument/2006/relationships/image" Target="../media/image2.png"/><Relationship Id="rId21" Type="http://schemas.openxmlformats.org/officeDocument/2006/relationships/slide" Target="slide16.xml"/><Relationship Id="rId7" Type="http://schemas.openxmlformats.org/officeDocument/2006/relationships/slide" Target="slide19.xml"/><Relationship Id="rId12" Type="http://schemas.openxmlformats.org/officeDocument/2006/relationships/slide" Target="slide24.xml"/><Relationship Id="rId17" Type="http://schemas.openxmlformats.org/officeDocument/2006/relationships/slide" Target="slide12.xml"/><Relationship Id="rId2" Type="http://schemas.openxmlformats.org/officeDocument/2006/relationships/notesSlide" Target="../notesSlides/notesSlide4.xml"/><Relationship Id="rId16" Type="http://schemas.openxmlformats.org/officeDocument/2006/relationships/slide" Target="slide11.xml"/><Relationship Id="rId20" Type="http://schemas.openxmlformats.org/officeDocument/2006/relationships/slide" Target="slide15.xml"/><Relationship Id="rId1" Type="http://schemas.openxmlformats.org/officeDocument/2006/relationships/slideLayout" Target="../slideLayouts/slideLayout13.xml"/><Relationship Id="rId6" Type="http://schemas.openxmlformats.org/officeDocument/2006/relationships/slide" Target="slide7.xml"/><Relationship Id="rId11" Type="http://schemas.openxmlformats.org/officeDocument/2006/relationships/slide" Target="slide23.xml"/><Relationship Id="rId5" Type="http://schemas.openxmlformats.org/officeDocument/2006/relationships/slide" Target="slide6.xml"/><Relationship Id="rId15" Type="http://schemas.openxmlformats.org/officeDocument/2006/relationships/slide" Target="slide10.xml"/><Relationship Id="rId10" Type="http://schemas.openxmlformats.org/officeDocument/2006/relationships/slide" Target="slide22.xml"/><Relationship Id="rId19"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21.xml"/><Relationship Id="rId14" Type="http://schemas.openxmlformats.org/officeDocument/2006/relationships/slide" Target="slide26.xml"/><Relationship Id="rId22" Type="http://schemas.openxmlformats.org/officeDocument/2006/relationships/slide" Target="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g102d736dc0e_0_192"/>
          <p:cNvSpPr/>
          <p:nvPr/>
        </p:nvSpPr>
        <p:spPr>
          <a:xfrm>
            <a:off x="6951600" y="0"/>
            <a:ext cx="2954400" cy="68580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pic>
        <p:nvPicPr>
          <p:cNvPr id="77" name="Google Shape;77;g102d736dc0e_0_192"/>
          <p:cNvPicPr preferRelativeResize="0"/>
          <p:nvPr/>
        </p:nvPicPr>
        <p:blipFill rotWithShape="1">
          <a:blip r:embed="rId3">
            <a:alphaModFix/>
          </a:blip>
          <a:srcRect/>
          <a:stretch/>
        </p:blipFill>
        <p:spPr>
          <a:xfrm>
            <a:off x="7500257" y="6366195"/>
            <a:ext cx="1316250" cy="259542"/>
          </a:xfrm>
          <a:prstGeom prst="rect">
            <a:avLst/>
          </a:prstGeom>
          <a:noFill/>
          <a:ln>
            <a:noFill/>
          </a:ln>
        </p:spPr>
      </p:pic>
      <p:sp>
        <p:nvSpPr>
          <p:cNvPr id="78" name="Google Shape;78;g102d736dc0e_0_192"/>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
        <p:nvSpPr>
          <p:cNvPr id="79" name="Google Shape;79;g102d736dc0e_0_192"/>
          <p:cNvSpPr txBox="1"/>
          <p:nvPr/>
        </p:nvSpPr>
        <p:spPr>
          <a:xfrm>
            <a:off x="300960" y="6312820"/>
            <a:ext cx="14892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A5A5A5"/>
                </a:solidFill>
                <a:latin typeface="Arial"/>
                <a:ea typeface="Arial"/>
                <a:cs typeface="Arial"/>
                <a:sym typeface="Arial"/>
              </a:rPr>
              <a:t>CONFIDENTIAL</a:t>
            </a:r>
            <a:endParaRPr sz="1200" b="0" i="0" u="none" strike="noStrike" cap="none">
              <a:solidFill>
                <a:srgbClr val="A5A5A5"/>
              </a:solidFill>
              <a:latin typeface="Arial"/>
              <a:ea typeface="Arial"/>
              <a:cs typeface="Arial"/>
              <a:sym typeface="Arial"/>
            </a:endParaRPr>
          </a:p>
        </p:txBody>
      </p:sp>
      <p:sp>
        <p:nvSpPr>
          <p:cNvPr id="80" name="Google Shape;80;g102d736dc0e_0_192"/>
          <p:cNvSpPr/>
          <p:nvPr/>
        </p:nvSpPr>
        <p:spPr>
          <a:xfrm>
            <a:off x="714475" y="2710650"/>
            <a:ext cx="4864200" cy="160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chemeClr val="dk1"/>
                </a:solidFill>
                <a:latin typeface="Arial"/>
                <a:ea typeface="Arial"/>
                <a:cs typeface="Arial"/>
                <a:sym typeface="Arial"/>
              </a:rPr>
              <a:t>従業員様向け</a:t>
            </a: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ja-JP" sz="3200" b="0" i="0" u="none" strike="noStrike" cap="none">
                <a:solidFill>
                  <a:schemeClr val="dk1"/>
                </a:solidFill>
                <a:latin typeface="Arial"/>
                <a:ea typeface="Arial"/>
                <a:cs typeface="Arial"/>
                <a:sym typeface="Arial"/>
              </a:rPr>
              <a:t>HRBrain操作マニュアル</a:t>
            </a:r>
            <a:endParaRPr sz="3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ja-JP" sz="1700" b="0" i="0" u="none" strike="noStrike" cap="none">
                <a:solidFill>
                  <a:schemeClr val="dk1"/>
                </a:solidFill>
                <a:latin typeface="Arial"/>
                <a:ea typeface="Arial"/>
                <a:cs typeface="Arial"/>
                <a:sym typeface="Arial"/>
              </a:rPr>
              <a:t>〜</a:t>
            </a:r>
            <a:r>
              <a:rPr lang="ja-JP" sz="1700">
                <a:solidFill>
                  <a:schemeClr val="dk1"/>
                </a:solidFill>
              </a:rPr>
              <a:t>面談（1on1）</a:t>
            </a:r>
            <a:r>
              <a:rPr lang="ja-JP" sz="1700" b="0" i="0" u="none" strike="noStrike" cap="none">
                <a:solidFill>
                  <a:schemeClr val="dk1"/>
                </a:solidFill>
                <a:latin typeface="Arial"/>
                <a:ea typeface="Arial"/>
                <a:cs typeface="Arial"/>
                <a:sym typeface="Arial"/>
              </a:rPr>
              <a:t>ver.〜</a:t>
            </a:r>
            <a:r>
              <a:rPr lang="ja-JP" sz="3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06a4305743_0_2"/>
          <p:cNvSpPr/>
          <p:nvPr/>
        </p:nvSpPr>
        <p:spPr>
          <a:xfrm>
            <a:off x="2690550" y="1166200"/>
            <a:ext cx="4482300" cy="1726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7" name="Google Shape;217;g106a4305743_0_2"/>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g106a4305743_0_2"/>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シートの選択方法</a:t>
            </a:r>
            <a:endParaRPr/>
          </a:p>
        </p:txBody>
      </p:sp>
      <p:pic>
        <p:nvPicPr>
          <p:cNvPr id="219" name="Google Shape;219;g106a4305743_0_2"/>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20" name="Google Shape;220;g106a4305743_0_2"/>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221" name="Google Shape;221;g106a4305743_0_2"/>
          <p:cNvPicPr preferRelativeResize="0"/>
          <p:nvPr/>
        </p:nvPicPr>
        <p:blipFill>
          <a:blip r:embed="rId4">
            <a:alphaModFix/>
          </a:blip>
          <a:stretch>
            <a:fillRect/>
          </a:stretch>
        </p:blipFill>
        <p:spPr>
          <a:xfrm>
            <a:off x="616663" y="2899250"/>
            <a:ext cx="8672675" cy="3446350"/>
          </a:xfrm>
          <a:prstGeom prst="rect">
            <a:avLst/>
          </a:prstGeom>
          <a:noFill/>
          <a:ln w="9525" cap="flat" cmpd="sng">
            <a:solidFill>
              <a:srgbClr val="A5A5A5"/>
            </a:solidFill>
            <a:prstDash val="solid"/>
            <a:round/>
            <a:headEnd type="none" w="sm" len="sm"/>
            <a:tailEnd type="none" w="sm" len="sm"/>
          </a:ln>
        </p:spPr>
      </p:pic>
      <p:sp>
        <p:nvSpPr>
          <p:cNvPr id="222" name="Google Shape;222;g106a4305743_0_2"/>
          <p:cNvSpPr txBox="1"/>
          <p:nvPr/>
        </p:nvSpPr>
        <p:spPr>
          <a:xfrm>
            <a:off x="0" y="830704"/>
            <a:ext cx="9906000" cy="387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今期の評価期間をプルダウンから選択し、記入するシートを選択します</a:t>
            </a:r>
            <a:endParaRPr sz="1800" b="1" i="0" u="none" strike="noStrike" cap="none">
              <a:solidFill>
                <a:srgbClr val="000000"/>
              </a:solidFill>
              <a:latin typeface="Arial"/>
              <a:ea typeface="Arial"/>
              <a:cs typeface="Arial"/>
              <a:sym typeface="Arial"/>
            </a:endParaRPr>
          </a:p>
        </p:txBody>
      </p:sp>
      <p:sp>
        <p:nvSpPr>
          <p:cNvPr id="223" name="Google Shape;223;g106a4305743_0_2"/>
          <p:cNvSpPr txBox="1"/>
          <p:nvPr/>
        </p:nvSpPr>
        <p:spPr>
          <a:xfrm>
            <a:off x="2711849" y="1228900"/>
            <a:ext cx="4640175"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a:t>
            </a:r>
            <a:r>
              <a:rPr lang="ja-JP">
                <a:solidFill>
                  <a:srgbClr val="000000"/>
                </a:solidFill>
              </a:rPr>
              <a:t>［</a:t>
            </a:r>
            <a:r>
              <a:rPr lang="ja-JP" sz="1400" b="0" i="0" u="none" strike="noStrike" cap="none">
                <a:solidFill>
                  <a:srgbClr val="000000"/>
                </a:solidFill>
                <a:latin typeface="Arial"/>
                <a:ea typeface="Arial"/>
                <a:cs typeface="Arial"/>
                <a:sym typeface="Arial"/>
              </a:rPr>
              <a:t>評価期選択</a:t>
            </a:r>
            <a:r>
              <a:rPr lang="ja-JP">
                <a:solidFill>
                  <a:srgbClr val="000000"/>
                </a:solidFill>
              </a:rPr>
              <a:t>］</a:t>
            </a:r>
            <a:r>
              <a:rPr lang="ja-JP" sz="1400" b="0" i="0" u="none" strike="noStrike" cap="none">
                <a:solidFill>
                  <a:srgbClr val="000000"/>
                </a:solidFill>
                <a:latin typeface="Arial"/>
                <a:ea typeface="Arial"/>
                <a:cs typeface="Arial"/>
                <a:sym typeface="Arial"/>
              </a:rPr>
              <a:t>から「</a:t>
            </a:r>
            <a:r>
              <a:rPr lang="ja-JP">
                <a:solidFill>
                  <a:srgbClr val="000000"/>
                </a:solidFill>
              </a:rPr>
              <a:t>（該当の評価期名）</a:t>
            </a:r>
            <a:r>
              <a:rPr lang="ja-JP" sz="1400" b="0" i="0" u="none" strike="noStrike" cap="none">
                <a:solidFill>
                  <a:srgbClr val="000000"/>
                </a:solidFill>
                <a:latin typeface="Arial"/>
                <a:ea typeface="Arial"/>
                <a:cs typeface="Arial"/>
                <a:sym typeface="Arial"/>
              </a:rPr>
              <a:t>」を選択</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②</a:t>
            </a:r>
            <a:r>
              <a:rPr lang="ja-JP">
                <a:solidFill>
                  <a:srgbClr val="000000"/>
                </a:solidFill>
              </a:rPr>
              <a:t>［自分のシート］をクリック</a:t>
            </a:r>
            <a:endParaRPr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ja-JP">
                <a:solidFill>
                  <a:srgbClr val="000000"/>
                </a:solidFill>
              </a:rPr>
              <a:t>③［</a:t>
            </a:r>
            <a:r>
              <a:rPr lang="ja-JP" sz="1400" b="0" i="0" u="none" strike="noStrike" cap="none">
                <a:solidFill>
                  <a:srgbClr val="000000"/>
                </a:solidFill>
                <a:latin typeface="Arial"/>
                <a:ea typeface="Arial"/>
                <a:cs typeface="Arial"/>
                <a:sym typeface="Arial"/>
              </a:rPr>
              <a:t>未提出</a:t>
            </a:r>
            <a:r>
              <a:rPr lang="ja-JP">
                <a:solidFill>
                  <a:srgbClr val="000000"/>
                </a:solidFill>
              </a:rPr>
              <a:t>］</a:t>
            </a:r>
            <a:r>
              <a:rPr lang="ja-JP" sz="1400" b="0" i="0" u="none" strike="noStrike" cap="none">
                <a:solidFill>
                  <a:srgbClr val="000000"/>
                </a:solidFill>
                <a:latin typeface="Arial"/>
                <a:ea typeface="Arial"/>
                <a:cs typeface="Arial"/>
                <a:sym typeface="Arial"/>
              </a:rPr>
              <a:t>をクリック</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solidFill>
                  <a:srgbClr val="000000"/>
                </a:solidFill>
              </a:rPr>
              <a:t>④  </a:t>
            </a:r>
            <a:r>
              <a:rPr lang="ja-JP"/>
              <a:t>面談前に記入するシートを選択</a:t>
            </a:r>
            <a:endParaRPr sz="1400" b="0" i="0" u="none" strike="noStrike" cap="none" dirty="0">
              <a:solidFill>
                <a:srgbClr val="000000"/>
              </a:solidFill>
              <a:latin typeface="Arial"/>
              <a:ea typeface="Arial"/>
              <a:cs typeface="Arial"/>
              <a:sym typeface="Arial"/>
            </a:endParaRPr>
          </a:p>
        </p:txBody>
      </p:sp>
      <p:sp>
        <p:nvSpPr>
          <p:cNvPr id="224" name="Google Shape;224;g106a4305743_0_2"/>
          <p:cNvSpPr/>
          <p:nvPr/>
        </p:nvSpPr>
        <p:spPr>
          <a:xfrm>
            <a:off x="7702700" y="1303963"/>
            <a:ext cx="1902300" cy="469200"/>
          </a:xfrm>
          <a:prstGeom prst="wedgeRectCallout">
            <a:avLst>
              <a:gd name="adj1" fmla="val -80679"/>
              <a:gd name="adj2" fmla="val -38552"/>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評価期名を変更する</a:t>
            </a:r>
            <a:endParaRPr sz="1400" b="1" i="0" u="none" strike="noStrike" cap="none">
              <a:solidFill>
                <a:srgbClr val="000000"/>
              </a:solidFill>
              <a:latin typeface="Arial"/>
              <a:ea typeface="Arial"/>
              <a:cs typeface="Arial"/>
              <a:sym typeface="Arial"/>
            </a:endParaRPr>
          </a:p>
        </p:txBody>
      </p:sp>
      <p:sp>
        <p:nvSpPr>
          <p:cNvPr id="225" name="Google Shape;225;g106a4305743_0_2"/>
          <p:cNvSpPr/>
          <p:nvPr/>
        </p:nvSpPr>
        <p:spPr>
          <a:xfrm>
            <a:off x="7406925" y="2140700"/>
            <a:ext cx="1850100" cy="469200"/>
          </a:xfrm>
          <a:prstGeom prst="wedgeRectCallout">
            <a:avLst>
              <a:gd name="adj1" fmla="val -135648"/>
              <a:gd name="adj2" fmla="val 63198"/>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シート名を変更する</a:t>
            </a:r>
            <a:endParaRPr sz="1400" b="1" i="0" u="none" strike="noStrike" cap="none">
              <a:solidFill>
                <a:srgbClr val="000000"/>
              </a:solidFill>
              <a:latin typeface="Arial"/>
              <a:ea typeface="Arial"/>
              <a:cs typeface="Arial"/>
              <a:sym typeface="Arial"/>
            </a:endParaRPr>
          </a:p>
        </p:txBody>
      </p:sp>
      <p:sp>
        <p:nvSpPr>
          <p:cNvPr id="226" name="Google Shape;226;g106a4305743_0_2"/>
          <p:cNvSpPr/>
          <p:nvPr/>
        </p:nvSpPr>
        <p:spPr>
          <a:xfrm>
            <a:off x="143950" y="1360813"/>
            <a:ext cx="2468700" cy="1008300"/>
          </a:xfrm>
          <a:prstGeom prst="wedgeRectCallout">
            <a:avLst>
              <a:gd name="adj1" fmla="val 40411"/>
              <a:gd name="adj2" fmla="val 10419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ダッシュボード画面のキャプチャを差し替える</a:t>
            </a:r>
            <a:endParaRPr sz="1400" b="1" i="0" u="none" strike="noStrike" cap="none">
              <a:solidFill>
                <a:srgbClr val="000000"/>
              </a:solidFill>
              <a:latin typeface="Arial"/>
              <a:ea typeface="Arial"/>
              <a:cs typeface="Arial"/>
              <a:sym typeface="Arial"/>
            </a:endParaRPr>
          </a:p>
        </p:txBody>
      </p:sp>
      <p:sp>
        <p:nvSpPr>
          <p:cNvPr id="227" name="Google Shape;227;g106a4305743_0_2"/>
          <p:cNvSpPr/>
          <p:nvPr/>
        </p:nvSpPr>
        <p:spPr>
          <a:xfrm>
            <a:off x="7352025" y="3205200"/>
            <a:ext cx="1850100" cy="223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8" name="Google Shape;228;g106a4305743_0_2"/>
          <p:cNvSpPr txBox="1"/>
          <p:nvPr/>
        </p:nvSpPr>
        <p:spPr>
          <a:xfrm>
            <a:off x="6936536" y="310366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229" name="Google Shape;229;g106a4305743_0_2"/>
          <p:cNvSpPr/>
          <p:nvPr/>
        </p:nvSpPr>
        <p:spPr>
          <a:xfrm>
            <a:off x="690050" y="3612100"/>
            <a:ext cx="2843400" cy="223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0" name="Google Shape;230;g106a4305743_0_2"/>
          <p:cNvSpPr txBox="1"/>
          <p:nvPr/>
        </p:nvSpPr>
        <p:spPr>
          <a:xfrm>
            <a:off x="274542" y="3539355"/>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231" name="Google Shape;231;g106a4305743_0_2"/>
          <p:cNvSpPr/>
          <p:nvPr/>
        </p:nvSpPr>
        <p:spPr>
          <a:xfrm>
            <a:off x="690050" y="3988200"/>
            <a:ext cx="1620000" cy="424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2" name="Google Shape;232;g106a4305743_0_2"/>
          <p:cNvSpPr txBox="1"/>
          <p:nvPr/>
        </p:nvSpPr>
        <p:spPr>
          <a:xfrm>
            <a:off x="274542" y="3908655"/>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③</a:t>
            </a:r>
            <a:endParaRPr sz="1400" b="0" i="0" u="none" strike="noStrike" cap="none">
              <a:solidFill>
                <a:srgbClr val="000000"/>
              </a:solidFill>
              <a:latin typeface="Arial"/>
              <a:ea typeface="Arial"/>
              <a:cs typeface="Arial"/>
              <a:sym typeface="Arial"/>
            </a:endParaRPr>
          </a:p>
        </p:txBody>
      </p:sp>
      <p:sp>
        <p:nvSpPr>
          <p:cNvPr id="233" name="Google Shape;233;g106a4305743_0_2"/>
          <p:cNvSpPr/>
          <p:nvPr/>
        </p:nvSpPr>
        <p:spPr>
          <a:xfrm>
            <a:off x="1695350" y="4923850"/>
            <a:ext cx="1341900" cy="176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4" name="Google Shape;234;g106a4305743_0_2"/>
          <p:cNvSpPr txBox="1"/>
          <p:nvPr/>
        </p:nvSpPr>
        <p:spPr>
          <a:xfrm>
            <a:off x="1292306" y="482726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④</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06a4305743_0_20"/>
          <p:cNvSpPr txBox="1"/>
          <p:nvPr/>
        </p:nvSpPr>
        <p:spPr>
          <a:xfrm>
            <a:off x="105108" y="1156082"/>
            <a:ext cx="97143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　</a:t>
            </a:r>
            <a:r>
              <a:rPr lang="ja-JP" sz="1400" b="0" i="0" u="none" strike="noStrike" cap="none">
                <a:solidFill>
                  <a:srgbClr val="00A85F"/>
                </a:solidFill>
                <a:latin typeface="Arial"/>
                <a:ea typeface="Arial"/>
                <a:cs typeface="Arial"/>
                <a:sym typeface="Arial"/>
              </a:rPr>
              <a:t>[下書き]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　記載内容が、記載者以外からは閲覧できない状態で保存されます。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ja-JP"/>
              <a:t>②</a:t>
            </a:r>
            <a:r>
              <a:rPr lang="ja-JP">
                <a:solidFill>
                  <a:schemeClr val="dk1"/>
                </a:solidFill>
              </a:rPr>
              <a:t>　</a:t>
            </a:r>
            <a:r>
              <a:rPr lang="ja-JP">
                <a:solidFill>
                  <a:srgbClr val="00A85F"/>
                </a:solidFill>
              </a:rPr>
              <a:t>[更新]</a:t>
            </a:r>
            <a:endParaRPr/>
          </a:p>
          <a:p>
            <a:pPr marL="0" lvl="0" indent="0" algn="l" rtl="0">
              <a:spcBef>
                <a:spcPts val="0"/>
              </a:spcBef>
              <a:spcAft>
                <a:spcPts val="0"/>
              </a:spcAft>
              <a:buClr>
                <a:schemeClr val="dk1"/>
              </a:buClr>
              <a:buSzPts val="1400"/>
              <a:buFont typeface="Arial"/>
              <a:buNone/>
            </a:pPr>
            <a:r>
              <a:rPr lang="ja-JP">
                <a:solidFill>
                  <a:schemeClr val="dk1"/>
                </a:solidFill>
              </a:rPr>
              <a:t>　→　記載内容が、記載者以外からも閲覧できる状態で保存されます。</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ja-JP"/>
              <a:t>③</a:t>
            </a:r>
            <a:r>
              <a:rPr lang="ja-JP" sz="1400" b="0" i="0" u="none" strike="noStrike" cap="none">
                <a:solidFill>
                  <a:srgbClr val="000000"/>
                </a:solidFill>
                <a:latin typeface="Arial"/>
                <a:ea typeface="Arial"/>
                <a:cs typeface="Arial"/>
                <a:sym typeface="Arial"/>
              </a:rPr>
              <a:t>　</a:t>
            </a:r>
            <a:r>
              <a:rPr lang="ja-JP" sz="1400" b="0" i="0" u="none" strike="noStrike" cap="none">
                <a:solidFill>
                  <a:srgbClr val="00A85F"/>
                </a:solidFill>
                <a:latin typeface="Arial"/>
                <a:ea typeface="Arial"/>
                <a:cs typeface="Arial"/>
                <a:sym typeface="Arial"/>
              </a:rPr>
              <a:t>[提出</a:t>
            </a:r>
            <a:r>
              <a:rPr lang="ja-JP">
                <a:solidFill>
                  <a:srgbClr val="00A85F"/>
                </a:solidFill>
              </a:rPr>
              <a:t>完了</a:t>
            </a:r>
            <a:r>
              <a:rPr lang="ja-JP" sz="1400" b="0" i="0" u="none" strike="noStrike" cap="none">
                <a:solidFill>
                  <a:srgbClr val="00A85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　記載内容が、記載者以外（評価者等）も閲覧できる状態で保存され、</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a:t>
            </a:r>
            <a:r>
              <a:rPr lang="ja-JP"/>
              <a:t>ダッシュボードやシート上の進捗アイコン「提出」にチェックが入ります。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106a4305743_0_20"/>
          <p:cNvSpPr txBox="1"/>
          <p:nvPr/>
        </p:nvSpPr>
        <p:spPr>
          <a:xfrm>
            <a:off x="-29600" y="860983"/>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シートへ記入したら、以下のボタンの押下を忘れずに行ってください</a:t>
            </a:r>
            <a:endParaRPr sz="1800" b="1" i="0" u="none" strike="noStrike" cap="none">
              <a:solidFill>
                <a:srgbClr val="000000"/>
              </a:solidFill>
              <a:latin typeface="Arial"/>
              <a:ea typeface="Arial"/>
              <a:cs typeface="Arial"/>
              <a:sym typeface="Arial"/>
            </a:endParaRPr>
          </a:p>
        </p:txBody>
      </p:sp>
      <p:sp>
        <p:nvSpPr>
          <p:cNvPr id="242" name="Google Shape;242;g106a4305743_0_2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g106a4305743_0_2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シート内のボタンについて</a:t>
            </a:r>
            <a:endParaRPr/>
          </a:p>
        </p:txBody>
      </p:sp>
      <p:pic>
        <p:nvPicPr>
          <p:cNvPr id="244" name="Google Shape;244;g106a4305743_0_20"/>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45" name="Google Shape;245;g106a4305743_0_20"/>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246" name="Google Shape;246;g106a4305743_0_20"/>
          <p:cNvPicPr preferRelativeResize="0"/>
          <p:nvPr/>
        </p:nvPicPr>
        <p:blipFill>
          <a:blip r:embed="rId4">
            <a:alphaModFix/>
          </a:blip>
          <a:stretch>
            <a:fillRect/>
          </a:stretch>
        </p:blipFill>
        <p:spPr>
          <a:xfrm>
            <a:off x="7313300" y="1262813"/>
            <a:ext cx="781050" cy="428625"/>
          </a:xfrm>
          <a:prstGeom prst="rect">
            <a:avLst/>
          </a:prstGeom>
          <a:noFill/>
          <a:ln>
            <a:noFill/>
          </a:ln>
        </p:spPr>
      </p:pic>
      <p:pic>
        <p:nvPicPr>
          <p:cNvPr id="247" name="Google Shape;247;g106a4305743_0_20"/>
          <p:cNvPicPr preferRelativeResize="0"/>
          <p:nvPr/>
        </p:nvPicPr>
        <p:blipFill>
          <a:blip r:embed="rId5">
            <a:alphaModFix/>
          </a:blip>
          <a:stretch>
            <a:fillRect/>
          </a:stretch>
        </p:blipFill>
        <p:spPr>
          <a:xfrm>
            <a:off x="7303775" y="2495050"/>
            <a:ext cx="1562100" cy="400050"/>
          </a:xfrm>
          <a:prstGeom prst="rect">
            <a:avLst/>
          </a:prstGeom>
          <a:noFill/>
          <a:ln>
            <a:noFill/>
          </a:ln>
        </p:spPr>
      </p:pic>
      <p:pic>
        <p:nvPicPr>
          <p:cNvPr id="248" name="Google Shape;248;g106a4305743_0_20"/>
          <p:cNvPicPr preferRelativeResize="0"/>
          <p:nvPr/>
        </p:nvPicPr>
        <p:blipFill>
          <a:blip r:embed="rId6">
            <a:alphaModFix/>
          </a:blip>
          <a:stretch>
            <a:fillRect/>
          </a:stretch>
        </p:blipFill>
        <p:spPr>
          <a:xfrm>
            <a:off x="7389500" y="1827475"/>
            <a:ext cx="628650" cy="428625"/>
          </a:xfrm>
          <a:prstGeom prst="rect">
            <a:avLst/>
          </a:prstGeom>
          <a:noFill/>
          <a:ln>
            <a:noFill/>
          </a:ln>
        </p:spPr>
      </p:pic>
      <p:pic>
        <p:nvPicPr>
          <p:cNvPr id="249" name="Google Shape;249;g106a4305743_0_20"/>
          <p:cNvPicPr preferRelativeResize="0"/>
          <p:nvPr/>
        </p:nvPicPr>
        <p:blipFill>
          <a:blip r:embed="rId7">
            <a:alphaModFix/>
          </a:blip>
          <a:stretch>
            <a:fillRect/>
          </a:stretch>
        </p:blipFill>
        <p:spPr>
          <a:xfrm>
            <a:off x="227950" y="3432675"/>
            <a:ext cx="9468608" cy="2887925"/>
          </a:xfrm>
          <a:prstGeom prst="rect">
            <a:avLst/>
          </a:prstGeom>
          <a:noFill/>
          <a:ln w="9525" cap="flat" cmpd="sng">
            <a:solidFill>
              <a:srgbClr val="A5A5A5"/>
            </a:solidFill>
            <a:prstDash val="solid"/>
            <a:round/>
            <a:headEnd type="none" w="sm" len="sm"/>
            <a:tailEnd type="none" w="sm" len="sm"/>
          </a:ln>
        </p:spPr>
      </p:pic>
      <p:sp>
        <p:nvSpPr>
          <p:cNvPr id="250" name="Google Shape;250;g106a4305743_0_20"/>
          <p:cNvSpPr/>
          <p:nvPr/>
        </p:nvSpPr>
        <p:spPr>
          <a:xfrm>
            <a:off x="789650" y="3779100"/>
            <a:ext cx="3666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1" name="Google Shape;251;g106a4305743_0_20"/>
          <p:cNvSpPr/>
          <p:nvPr/>
        </p:nvSpPr>
        <p:spPr>
          <a:xfrm>
            <a:off x="297725" y="3779100"/>
            <a:ext cx="4350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2" name="Google Shape;252;g106a4305743_0_20"/>
          <p:cNvSpPr/>
          <p:nvPr/>
        </p:nvSpPr>
        <p:spPr>
          <a:xfrm>
            <a:off x="8678175" y="3779100"/>
            <a:ext cx="9249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3" name="Google Shape;253;g106a4305743_0_20"/>
          <p:cNvSpPr txBox="1"/>
          <p:nvPr/>
        </p:nvSpPr>
        <p:spPr>
          <a:xfrm>
            <a:off x="1156242" y="3708180"/>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254" name="Google Shape;254;g106a4305743_0_20"/>
          <p:cNvSpPr txBox="1"/>
          <p:nvPr/>
        </p:nvSpPr>
        <p:spPr>
          <a:xfrm>
            <a:off x="-93133" y="3708180"/>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①</a:t>
            </a:r>
            <a:endParaRPr sz="1400" b="0" i="0" u="none" strike="noStrike" cap="none">
              <a:solidFill>
                <a:srgbClr val="000000"/>
              </a:solidFill>
              <a:latin typeface="Arial"/>
              <a:ea typeface="Arial"/>
              <a:cs typeface="Arial"/>
              <a:sym typeface="Arial"/>
            </a:endParaRPr>
          </a:p>
        </p:txBody>
      </p:sp>
      <p:sp>
        <p:nvSpPr>
          <p:cNvPr id="255" name="Google Shape;255;g106a4305743_0_20"/>
          <p:cNvSpPr txBox="1"/>
          <p:nvPr/>
        </p:nvSpPr>
        <p:spPr>
          <a:xfrm>
            <a:off x="8244092" y="3703293"/>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③</a:t>
            </a:r>
            <a:endParaRPr sz="1400" b="0" i="0" u="none" strike="noStrike" cap="none">
              <a:solidFill>
                <a:srgbClr val="000000"/>
              </a:solidFill>
              <a:latin typeface="Arial"/>
              <a:ea typeface="Arial"/>
              <a:cs typeface="Arial"/>
              <a:sym typeface="Arial"/>
            </a:endParaRPr>
          </a:p>
        </p:txBody>
      </p:sp>
      <p:sp>
        <p:nvSpPr>
          <p:cNvPr id="256" name="Google Shape;256;g106a4305743_0_20"/>
          <p:cNvSpPr/>
          <p:nvPr/>
        </p:nvSpPr>
        <p:spPr>
          <a:xfrm>
            <a:off x="7123150" y="4372500"/>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06a4305743_0_2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g106a4305743_0_2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シートの記入方法</a:t>
            </a:r>
            <a:endParaRPr/>
          </a:p>
        </p:txBody>
      </p:sp>
      <p:pic>
        <p:nvPicPr>
          <p:cNvPr id="264" name="Google Shape;264;g106a4305743_0_27"/>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65" name="Google Shape;265;g106a4305743_0_27"/>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266" name="Google Shape;266;g106a4305743_0_27"/>
          <p:cNvPicPr preferRelativeResize="0"/>
          <p:nvPr/>
        </p:nvPicPr>
        <p:blipFill>
          <a:blip r:embed="rId4">
            <a:alphaModFix/>
          </a:blip>
          <a:stretch>
            <a:fillRect/>
          </a:stretch>
        </p:blipFill>
        <p:spPr>
          <a:xfrm>
            <a:off x="842805" y="1497550"/>
            <a:ext cx="7969132" cy="2440550"/>
          </a:xfrm>
          <a:prstGeom prst="rect">
            <a:avLst/>
          </a:prstGeom>
          <a:noFill/>
          <a:ln w="9525" cap="flat" cmpd="sng">
            <a:solidFill>
              <a:srgbClr val="A5A5A5"/>
            </a:solidFill>
            <a:prstDash val="solid"/>
            <a:round/>
            <a:headEnd type="none" w="sm" len="sm"/>
            <a:tailEnd type="none" w="sm" len="sm"/>
          </a:ln>
        </p:spPr>
      </p:pic>
      <p:sp>
        <p:nvSpPr>
          <p:cNvPr id="267" name="Google Shape;267;g106a4305743_0_27"/>
          <p:cNvSpPr txBox="1"/>
          <p:nvPr/>
        </p:nvSpPr>
        <p:spPr>
          <a:xfrm>
            <a:off x="0" y="895708"/>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シートに</a:t>
            </a:r>
            <a:r>
              <a:rPr lang="ja-JP" sz="1800" b="1">
                <a:solidFill>
                  <a:srgbClr val="FF9300"/>
                </a:solidFill>
              </a:rPr>
              <a:t>面談で話したいこと</a:t>
            </a:r>
            <a:r>
              <a:rPr lang="ja-JP" sz="1800" b="1" i="0" u="none" strike="noStrike" cap="none">
                <a:solidFill>
                  <a:srgbClr val="000000"/>
                </a:solidFill>
                <a:latin typeface="Arial"/>
                <a:ea typeface="Arial"/>
                <a:cs typeface="Arial"/>
                <a:sym typeface="Arial"/>
              </a:rPr>
              <a:t>を記載してください</a:t>
            </a:r>
            <a:endParaRPr sz="1800" b="1" i="0" u="none" strike="noStrike" cap="none">
              <a:solidFill>
                <a:srgbClr val="000000"/>
              </a:solidFill>
              <a:latin typeface="Arial"/>
              <a:ea typeface="Arial"/>
              <a:cs typeface="Arial"/>
              <a:sym typeface="Arial"/>
            </a:endParaRPr>
          </a:p>
        </p:txBody>
      </p:sp>
      <p:sp>
        <p:nvSpPr>
          <p:cNvPr id="268" name="Google Shape;268;g106a4305743_0_27"/>
          <p:cNvSpPr txBox="1"/>
          <p:nvPr/>
        </p:nvSpPr>
        <p:spPr>
          <a:xfrm>
            <a:off x="1878903" y="1161489"/>
            <a:ext cx="614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※カーソルを枠内に移動させクリックすると記入できるようになります</a:t>
            </a:r>
            <a:endParaRPr sz="1400" b="0" i="0" u="none" strike="noStrike" cap="none">
              <a:solidFill>
                <a:srgbClr val="000000"/>
              </a:solidFill>
              <a:latin typeface="Arial"/>
              <a:ea typeface="Arial"/>
              <a:cs typeface="Arial"/>
              <a:sym typeface="Arial"/>
            </a:endParaRPr>
          </a:p>
        </p:txBody>
      </p:sp>
      <p:sp>
        <p:nvSpPr>
          <p:cNvPr id="269" name="Google Shape;269;g106a4305743_0_27"/>
          <p:cNvSpPr/>
          <p:nvPr/>
        </p:nvSpPr>
        <p:spPr>
          <a:xfrm>
            <a:off x="940675" y="2019450"/>
            <a:ext cx="7857600" cy="17514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70" name="Google Shape;270;g106a4305743_0_27"/>
          <p:cNvSpPr/>
          <p:nvPr/>
        </p:nvSpPr>
        <p:spPr>
          <a:xfrm>
            <a:off x="1099900" y="4518929"/>
            <a:ext cx="7724700" cy="17514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1" name="Google Shape;271;g106a4305743_0_27"/>
          <p:cNvSpPr/>
          <p:nvPr/>
        </p:nvSpPr>
        <p:spPr>
          <a:xfrm>
            <a:off x="1337250" y="4290450"/>
            <a:ext cx="2369100" cy="479700"/>
          </a:xfrm>
          <a:prstGeom prst="rect">
            <a:avLst/>
          </a:prstGeom>
          <a:solidFill>
            <a:srgbClr val="FFFFFF"/>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2" name="Google Shape;272;g106a4305743_0_27"/>
          <p:cNvSpPr txBox="1"/>
          <p:nvPr/>
        </p:nvSpPr>
        <p:spPr>
          <a:xfrm>
            <a:off x="1526750" y="4856073"/>
            <a:ext cx="63996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①目標の進捗共有</a:t>
            </a:r>
            <a:endParaRPr sz="1800">
              <a:solidFill>
                <a:srgbClr val="FF9300"/>
              </a:solidFill>
            </a:endParaRPr>
          </a:p>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②上手くいっている事とその理由</a:t>
            </a:r>
            <a:endParaRPr sz="1800">
              <a:solidFill>
                <a:srgbClr val="FF9300"/>
              </a:solidFill>
            </a:endParaRPr>
          </a:p>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③上手くいっていない事とその理由・改善方法</a:t>
            </a:r>
            <a:endParaRPr sz="1800">
              <a:solidFill>
                <a:srgbClr val="FF9300"/>
              </a:solidFill>
            </a:endParaRPr>
          </a:p>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④コンディション面や相談したい事</a:t>
            </a:r>
            <a:endParaRPr sz="1200" b="0" i="0" u="none" strike="noStrike" cap="none">
              <a:solidFill>
                <a:srgbClr val="000000"/>
              </a:solidFill>
              <a:latin typeface="Arial"/>
              <a:ea typeface="Arial"/>
              <a:cs typeface="Arial"/>
              <a:sym typeface="Arial"/>
            </a:endParaRPr>
          </a:p>
        </p:txBody>
      </p:sp>
      <p:sp>
        <p:nvSpPr>
          <p:cNvPr id="273" name="Google Shape;273;g106a4305743_0_27"/>
          <p:cNvSpPr txBox="1"/>
          <p:nvPr/>
        </p:nvSpPr>
        <p:spPr>
          <a:xfrm>
            <a:off x="1802698" y="4345673"/>
            <a:ext cx="226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t>参考アジェンダ</a:t>
            </a:r>
            <a:endParaRPr sz="1400" b="0" i="0" u="none" strike="noStrike" cap="none">
              <a:solidFill>
                <a:srgbClr val="000000"/>
              </a:solidFill>
              <a:latin typeface="Arial"/>
              <a:ea typeface="Arial"/>
              <a:cs typeface="Arial"/>
              <a:sym typeface="Arial"/>
            </a:endParaRPr>
          </a:p>
        </p:txBody>
      </p:sp>
      <p:pic>
        <p:nvPicPr>
          <p:cNvPr id="274" name="Google Shape;274;g106a4305743_0_27" descr="バッジ: チェックマーク 1 枠線"/>
          <p:cNvPicPr preferRelativeResize="0"/>
          <p:nvPr/>
        </p:nvPicPr>
        <p:blipFill rotWithShape="1">
          <a:blip r:embed="rId5">
            <a:alphaModFix/>
          </a:blip>
          <a:srcRect/>
          <a:stretch/>
        </p:blipFill>
        <p:spPr>
          <a:xfrm>
            <a:off x="1408001" y="4294871"/>
            <a:ext cx="470889" cy="470889"/>
          </a:xfrm>
          <a:prstGeom prst="rect">
            <a:avLst/>
          </a:prstGeom>
          <a:noFill/>
          <a:ln>
            <a:noFill/>
          </a:ln>
        </p:spPr>
      </p:pic>
      <p:sp>
        <p:nvSpPr>
          <p:cNvPr id="275" name="Google Shape;275;g106a4305743_0_27"/>
          <p:cNvSpPr/>
          <p:nvPr/>
        </p:nvSpPr>
        <p:spPr>
          <a:xfrm>
            <a:off x="7191150" y="4690625"/>
            <a:ext cx="2262300" cy="830700"/>
          </a:xfrm>
          <a:prstGeom prst="wedgeRectCallout">
            <a:avLst>
              <a:gd name="adj1" fmla="val -72607"/>
              <a:gd name="adj2" fmla="val 45549"/>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必要であれば</a:t>
            </a:r>
            <a:r>
              <a:rPr lang="ja-JP" b="1"/>
              <a:t>面談の参考アジェンダを記載する</a:t>
            </a:r>
            <a:endParaRPr sz="1400" b="1" i="0" u="none" strike="noStrike" cap="none">
              <a:solidFill>
                <a:srgbClr val="000000"/>
              </a:solidFill>
              <a:latin typeface="Arial"/>
              <a:ea typeface="Arial"/>
              <a:cs typeface="Arial"/>
              <a:sym typeface="Arial"/>
            </a:endParaRPr>
          </a:p>
        </p:txBody>
      </p:sp>
      <p:sp>
        <p:nvSpPr>
          <p:cNvPr id="276" name="Google Shape;276;g106a4305743_0_27"/>
          <p:cNvSpPr/>
          <p:nvPr/>
        </p:nvSpPr>
        <p:spPr>
          <a:xfrm>
            <a:off x="7123150" y="2086500"/>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06a4305743_0_34"/>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3" name="Google Shape;283;g106a4305743_0_34"/>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シートの提出</a:t>
            </a:r>
            <a:endParaRPr/>
          </a:p>
        </p:txBody>
      </p:sp>
      <p:pic>
        <p:nvPicPr>
          <p:cNvPr id="284" name="Google Shape;284;g106a4305743_0_34"/>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85" name="Google Shape;285;g106a4305743_0_34"/>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286" name="Google Shape;286;g106a4305743_0_34"/>
          <p:cNvPicPr preferRelativeResize="0"/>
          <p:nvPr/>
        </p:nvPicPr>
        <p:blipFill>
          <a:blip r:embed="rId4">
            <a:alphaModFix/>
          </a:blip>
          <a:stretch>
            <a:fillRect/>
          </a:stretch>
        </p:blipFill>
        <p:spPr>
          <a:xfrm>
            <a:off x="161650" y="1681450"/>
            <a:ext cx="9601200" cy="3414829"/>
          </a:xfrm>
          <a:prstGeom prst="rect">
            <a:avLst/>
          </a:prstGeom>
          <a:noFill/>
          <a:ln w="9525" cap="flat" cmpd="sng">
            <a:solidFill>
              <a:srgbClr val="A5A5A5"/>
            </a:solidFill>
            <a:prstDash val="solid"/>
            <a:round/>
            <a:headEnd type="none" w="sm" len="sm"/>
            <a:tailEnd type="none" w="sm" len="sm"/>
          </a:ln>
        </p:spPr>
      </p:pic>
      <p:sp>
        <p:nvSpPr>
          <p:cNvPr id="287" name="Google Shape;287;g106a4305743_0_34"/>
          <p:cNvSpPr txBox="1"/>
          <p:nvPr/>
        </p:nvSpPr>
        <p:spPr>
          <a:xfrm>
            <a:off x="0" y="1004396"/>
            <a:ext cx="9906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rgbClr val="00A85F"/>
                </a:solidFill>
              </a:rPr>
              <a:t>［提出完了］</a:t>
            </a:r>
            <a:r>
              <a:rPr lang="ja-JP" sz="1800" b="1" i="0" u="none" strike="noStrike" cap="none">
                <a:solidFill>
                  <a:srgbClr val="000000"/>
                </a:solidFill>
                <a:latin typeface="Arial"/>
                <a:ea typeface="Arial"/>
                <a:cs typeface="Arial"/>
                <a:sym typeface="Arial"/>
              </a:rPr>
              <a:t>ボタンを押し、評価者に</a:t>
            </a:r>
            <a:r>
              <a:rPr lang="ja-JP" sz="1800" b="1"/>
              <a:t>面談</a:t>
            </a:r>
            <a:r>
              <a:rPr lang="ja-JP" sz="1800" b="1" i="0" u="none" strike="noStrike" cap="none">
                <a:solidFill>
                  <a:srgbClr val="000000"/>
                </a:solidFill>
                <a:latin typeface="Arial"/>
                <a:ea typeface="Arial"/>
                <a:cs typeface="Arial"/>
                <a:sym typeface="Arial"/>
              </a:rPr>
              <a:t>シートを提出してください</a:t>
            </a:r>
            <a:endParaRPr sz="1800" b="1" i="0" u="none" strike="noStrike" cap="none">
              <a:solidFill>
                <a:srgbClr val="000000"/>
              </a:solidFill>
              <a:latin typeface="Arial"/>
              <a:ea typeface="Arial"/>
              <a:cs typeface="Arial"/>
              <a:sym typeface="Arial"/>
            </a:endParaRPr>
          </a:p>
        </p:txBody>
      </p:sp>
      <p:sp>
        <p:nvSpPr>
          <p:cNvPr id="288" name="Google Shape;288;g106a4305743_0_34"/>
          <p:cNvSpPr/>
          <p:nvPr/>
        </p:nvSpPr>
        <p:spPr>
          <a:xfrm>
            <a:off x="8754475" y="2068650"/>
            <a:ext cx="951300" cy="246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9" name="Google Shape;289;g106a4305743_0_34"/>
          <p:cNvSpPr/>
          <p:nvPr/>
        </p:nvSpPr>
        <p:spPr>
          <a:xfrm>
            <a:off x="7069975" y="27472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06a4305743_0_41"/>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g106a4305743_0_41"/>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シートの選択方法</a:t>
            </a:r>
            <a:endParaRPr/>
          </a:p>
        </p:txBody>
      </p:sp>
      <p:pic>
        <p:nvPicPr>
          <p:cNvPr id="297" name="Google Shape;297;g106a4305743_0_41"/>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98" name="Google Shape;298;g106a4305743_0_41"/>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299" name="Google Shape;299;g106a4305743_0_41"/>
          <p:cNvPicPr preferRelativeResize="0"/>
          <p:nvPr/>
        </p:nvPicPr>
        <p:blipFill>
          <a:blip r:embed="rId4">
            <a:alphaModFix/>
          </a:blip>
          <a:stretch>
            <a:fillRect/>
          </a:stretch>
        </p:blipFill>
        <p:spPr>
          <a:xfrm>
            <a:off x="503475" y="2977425"/>
            <a:ext cx="8899051" cy="3341300"/>
          </a:xfrm>
          <a:prstGeom prst="rect">
            <a:avLst/>
          </a:prstGeom>
          <a:noFill/>
          <a:ln w="9525" cap="flat" cmpd="sng">
            <a:solidFill>
              <a:srgbClr val="A5A5A5"/>
            </a:solidFill>
            <a:prstDash val="solid"/>
            <a:round/>
            <a:headEnd type="none" w="sm" len="sm"/>
            <a:tailEnd type="none" w="sm" len="sm"/>
          </a:ln>
        </p:spPr>
      </p:pic>
      <p:sp>
        <p:nvSpPr>
          <p:cNvPr id="300" name="Google Shape;300;g106a4305743_0_41"/>
          <p:cNvSpPr/>
          <p:nvPr/>
        </p:nvSpPr>
        <p:spPr>
          <a:xfrm>
            <a:off x="2401100" y="1158425"/>
            <a:ext cx="5165100" cy="1726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1" name="Google Shape;301;g106a4305743_0_41"/>
          <p:cNvSpPr txBox="1"/>
          <p:nvPr/>
        </p:nvSpPr>
        <p:spPr>
          <a:xfrm>
            <a:off x="0" y="830704"/>
            <a:ext cx="9906000" cy="387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今期の評価期間をプルダウンから選択し、記入するシートを選択します</a:t>
            </a:r>
            <a:endParaRPr sz="1800" b="1" i="0" u="none" strike="noStrike" cap="none">
              <a:solidFill>
                <a:srgbClr val="000000"/>
              </a:solidFill>
              <a:latin typeface="Arial"/>
              <a:ea typeface="Arial"/>
              <a:cs typeface="Arial"/>
              <a:sym typeface="Arial"/>
            </a:endParaRPr>
          </a:p>
        </p:txBody>
      </p:sp>
      <p:sp>
        <p:nvSpPr>
          <p:cNvPr id="302" name="Google Shape;302;g106a4305743_0_41"/>
          <p:cNvSpPr txBox="1"/>
          <p:nvPr/>
        </p:nvSpPr>
        <p:spPr>
          <a:xfrm>
            <a:off x="2422400" y="1221125"/>
            <a:ext cx="47493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a:t>
            </a:r>
            <a:r>
              <a:rPr lang="ja-JP">
                <a:solidFill>
                  <a:srgbClr val="000000"/>
                </a:solidFill>
              </a:rPr>
              <a:t>［</a:t>
            </a:r>
            <a:r>
              <a:rPr lang="ja-JP" sz="1400" b="0" i="0" u="none" strike="noStrike" cap="none">
                <a:solidFill>
                  <a:srgbClr val="000000"/>
                </a:solidFill>
                <a:latin typeface="Arial"/>
                <a:ea typeface="Arial"/>
                <a:cs typeface="Arial"/>
                <a:sym typeface="Arial"/>
              </a:rPr>
              <a:t>評価期選択</a:t>
            </a:r>
            <a:r>
              <a:rPr lang="ja-JP">
                <a:solidFill>
                  <a:srgbClr val="000000"/>
                </a:solidFill>
              </a:rPr>
              <a:t>］</a:t>
            </a:r>
            <a:r>
              <a:rPr lang="ja-JP" sz="1400" b="0" i="0" u="none" strike="noStrike" cap="none">
                <a:solidFill>
                  <a:srgbClr val="000000"/>
                </a:solidFill>
                <a:latin typeface="Arial"/>
                <a:ea typeface="Arial"/>
                <a:cs typeface="Arial"/>
                <a:sym typeface="Arial"/>
              </a:rPr>
              <a:t>から「</a:t>
            </a:r>
            <a:r>
              <a:rPr lang="ja-JP">
                <a:solidFill>
                  <a:srgbClr val="000000"/>
                </a:solidFill>
              </a:rPr>
              <a:t>（該当の評価期名）</a:t>
            </a:r>
            <a:r>
              <a:rPr lang="ja-JP" sz="1400" b="0" i="0" u="none" strike="noStrike" cap="none">
                <a:solidFill>
                  <a:srgbClr val="000000"/>
                </a:solidFill>
                <a:latin typeface="Arial"/>
                <a:ea typeface="Arial"/>
                <a:cs typeface="Arial"/>
                <a:sym typeface="Arial"/>
              </a:rPr>
              <a:t>」を選択</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②</a:t>
            </a:r>
            <a:r>
              <a:rPr lang="ja-JP">
                <a:solidFill>
                  <a:srgbClr val="000000"/>
                </a:solidFill>
              </a:rPr>
              <a:t>［</a:t>
            </a:r>
            <a:r>
              <a:rPr lang="ja-JP"/>
              <a:t>評価・承認するシート</a:t>
            </a:r>
            <a:r>
              <a:rPr lang="ja-JP">
                <a:solidFill>
                  <a:srgbClr val="000000"/>
                </a:solidFill>
              </a:rPr>
              <a:t>］をクリック</a:t>
            </a: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ja-JP">
                <a:solidFill>
                  <a:srgbClr val="000000"/>
                </a:solidFill>
              </a:rPr>
              <a:t>③［</a:t>
            </a:r>
            <a:r>
              <a:rPr lang="ja-JP" sz="1400" b="0" i="0" u="none" strike="noStrike" cap="none">
                <a:solidFill>
                  <a:srgbClr val="000000"/>
                </a:solidFill>
                <a:latin typeface="Arial"/>
                <a:ea typeface="Arial"/>
                <a:cs typeface="Arial"/>
                <a:sym typeface="Arial"/>
              </a:rPr>
              <a:t>未</a:t>
            </a:r>
            <a:r>
              <a:rPr lang="ja-JP"/>
              <a:t>評価</a:t>
            </a:r>
            <a:r>
              <a:rPr lang="ja-JP">
                <a:solidFill>
                  <a:srgbClr val="000000"/>
                </a:solidFill>
              </a:rPr>
              <a:t>］</a:t>
            </a:r>
            <a:r>
              <a:rPr lang="ja-JP" sz="1400" b="0" i="0" u="none" strike="noStrike" cap="none">
                <a:solidFill>
                  <a:srgbClr val="000000"/>
                </a:solidFill>
                <a:latin typeface="Arial"/>
                <a:ea typeface="Arial"/>
                <a:cs typeface="Arial"/>
                <a:sym typeface="Arial"/>
              </a:rPr>
              <a:t>をクリック</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solidFill>
                  <a:srgbClr val="000000"/>
                </a:solidFill>
              </a:rPr>
              <a:t>④  </a:t>
            </a:r>
            <a:r>
              <a:rPr lang="ja-JP"/>
              <a:t>フィードバックを記入するシートを選択</a:t>
            </a:r>
            <a:endParaRPr sz="1400" b="0" i="0" u="none" strike="noStrike" cap="none">
              <a:solidFill>
                <a:srgbClr val="000000"/>
              </a:solidFill>
              <a:latin typeface="Arial"/>
              <a:ea typeface="Arial"/>
              <a:cs typeface="Arial"/>
              <a:sym typeface="Arial"/>
            </a:endParaRPr>
          </a:p>
        </p:txBody>
      </p:sp>
      <p:sp>
        <p:nvSpPr>
          <p:cNvPr id="303" name="Google Shape;303;g106a4305743_0_41"/>
          <p:cNvSpPr/>
          <p:nvPr/>
        </p:nvSpPr>
        <p:spPr>
          <a:xfrm>
            <a:off x="7702700" y="1303963"/>
            <a:ext cx="1902300" cy="469200"/>
          </a:xfrm>
          <a:prstGeom prst="wedgeRectCallout">
            <a:avLst>
              <a:gd name="adj1" fmla="val -80679"/>
              <a:gd name="adj2" fmla="val -38552"/>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評価期名を変更する</a:t>
            </a:r>
            <a:endParaRPr sz="1400" b="1" i="0" u="none" strike="noStrike" cap="none">
              <a:solidFill>
                <a:srgbClr val="000000"/>
              </a:solidFill>
              <a:latin typeface="Arial"/>
              <a:ea typeface="Arial"/>
              <a:cs typeface="Arial"/>
              <a:sym typeface="Arial"/>
            </a:endParaRPr>
          </a:p>
        </p:txBody>
      </p:sp>
      <p:sp>
        <p:nvSpPr>
          <p:cNvPr id="304" name="Google Shape;304;g106a4305743_0_41"/>
          <p:cNvSpPr/>
          <p:nvPr/>
        </p:nvSpPr>
        <p:spPr>
          <a:xfrm>
            <a:off x="7855575" y="2246450"/>
            <a:ext cx="1850100" cy="469200"/>
          </a:xfrm>
          <a:prstGeom prst="wedgeRectCallout">
            <a:avLst>
              <a:gd name="adj1" fmla="val -83060"/>
              <a:gd name="adj2" fmla="val 31538"/>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シート名を変更する</a:t>
            </a:r>
            <a:endParaRPr sz="1400" b="1" i="0" u="none" strike="noStrike" cap="none">
              <a:solidFill>
                <a:srgbClr val="000000"/>
              </a:solidFill>
              <a:latin typeface="Arial"/>
              <a:ea typeface="Arial"/>
              <a:cs typeface="Arial"/>
              <a:sym typeface="Arial"/>
            </a:endParaRPr>
          </a:p>
        </p:txBody>
      </p:sp>
      <p:sp>
        <p:nvSpPr>
          <p:cNvPr id="305" name="Google Shape;305;g106a4305743_0_41"/>
          <p:cNvSpPr/>
          <p:nvPr/>
        </p:nvSpPr>
        <p:spPr>
          <a:xfrm>
            <a:off x="143950" y="2106450"/>
            <a:ext cx="2257200" cy="675000"/>
          </a:xfrm>
          <a:prstGeom prst="wedgeRectCallout">
            <a:avLst>
              <a:gd name="adj1" fmla="val 40411"/>
              <a:gd name="adj2" fmla="val 10419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ダッシュボード画面のキャプチャを差し替える</a:t>
            </a:r>
            <a:endParaRPr sz="1400" b="1" i="0" u="none" strike="noStrike" cap="none">
              <a:solidFill>
                <a:srgbClr val="000000"/>
              </a:solidFill>
              <a:latin typeface="Arial"/>
              <a:ea typeface="Arial"/>
              <a:cs typeface="Arial"/>
              <a:sym typeface="Arial"/>
            </a:endParaRPr>
          </a:p>
        </p:txBody>
      </p:sp>
      <p:sp>
        <p:nvSpPr>
          <p:cNvPr id="306" name="Google Shape;306;g106a4305743_0_41"/>
          <p:cNvSpPr/>
          <p:nvPr/>
        </p:nvSpPr>
        <p:spPr>
          <a:xfrm>
            <a:off x="7451525" y="3298025"/>
            <a:ext cx="1850100" cy="188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7" name="Google Shape;307;g106a4305743_0_41"/>
          <p:cNvSpPr txBox="1"/>
          <p:nvPr/>
        </p:nvSpPr>
        <p:spPr>
          <a:xfrm>
            <a:off x="7074936" y="321236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308" name="Google Shape;308;g106a4305743_0_41"/>
          <p:cNvSpPr/>
          <p:nvPr/>
        </p:nvSpPr>
        <p:spPr>
          <a:xfrm>
            <a:off x="4953000" y="3733550"/>
            <a:ext cx="4381200" cy="188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9" name="Google Shape;309;g106a4305743_0_41"/>
          <p:cNvSpPr txBox="1"/>
          <p:nvPr/>
        </p:nvSpPr>
        <p:spPr>
          <a:xfrm>
            <a:off x="4589292" y="3642955"/>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sp>
        <p:nvSpPr>
          <p:cNvPr id="310" name="Google Shape;310;g106a4305743_0_41"/>
          <p:cNvSpPr/>
          <p:nvPr/>
        </p:nvSpPr>
        <p:spPr>
          <a:xfrm>
            <a:off x="5887350" y="4067225"/>
            <a:ext cx="1678800" cy="428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1" name="Google Shape;311;g106a4305743_0_41"/>
          <p:cNvSpPr txBox="1"/>
          <p:nvPr/>
        </p:nvSpPr>
        <p:spPr>
          <a:xfrm>
            <a:off x="5509831" y="401226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③</a:t>
            </a:r>
            <a:endParaRPr sz="1400" b="0" i="0" u="none" strike="noStrike" cap="none">
              <a:solidFill>
                <a:srgbClr val="000000"/>
              </a:solidFill>
              <a:latin typeface="Arial"/>
              <a:ea typeface="Arial"/>
              <a:cs typeface="Arial"/>
              <a:sym typeface="Arial"/>
            </a:endParaRPr>
          </a:p>
        </p:txBody>
      </p:sp>
      <p:sp>
        <p:nvSpPr>
          <p:cNvPr id="312" name="Google Shape;312;g106a4305743_0_41"/>
          <p:cNvSpPr/>
          <p:nvPr/>
        </p:nvSpPr>
        <p:spPr>
          <a:xfrm>
            <a:off x="1601750" y="5007525"/>
            <a:ext cx="1341000" cy="2505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3" name="Google Shape;313;g106a4305743_0_41"/>
          <p:cNvSpPr txBox="1"/>
          <p:nvPr/>
        </p:nvSpPr>
        <p:spPr>
          <a:xfrm>
            <a:off x="1224231" y="494813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④</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106a4305743_0_48"/>
          <p:cNvSpPr txBox="1"/>
          <p:nvPr/>
        </p:nvSpPr>
        <p:spPr>
          <a:xfrm>
            <a:off x="143958" y="1157057"/>
            <a:ext cx="97143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　</a:t>
            </a:r>
            <a:r>
              <a:rPr lang="ja-JP" sz="1400" b="0" i="0" u="none" strike="noStrike" cap="none">
                <a:solidFill>
                  <a:srgbClr val="00A85F"/>
                </a:solidFill>
                <a:latin typeface="Arial"/>
                <a:ea typeface="Arial"/>
                <a:cs typeface="Arial"/>
                <a:sym typeface="Arial"/>
              </a:rPr>
              <a:t>[下書き]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　記載内容が、記載者以外からは閲覧できない状態で保存されます。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ja-JP"/>
              <a:t>②</a:t>
            </a:r>
            <a:r>
              <a:rPr lang="ja-JP">
                <a:solidFill>
                  <a:schemeClr val="dk1"/>
                </a:solidFill>
              </a:rPr>
              <a:t>　</a:t>
            </a:r>
            <a:r>
              <a:rPr lang="ja-JP">
                <a:solidFill>
                  <a:srgbClr val="00A85F"/>
                </a:solidFill>
              </a:rPr>
              <a:t>[更新]</a:t>
            </a:r>
            <a:endParaRPr/>
          </a:p>
          <a:p>
            <a:pPr marL="0" lvl="0" indent="0" algn="l" rtl="0">
              <a:spcBef>
                <a:spcPts val="0"/>
              </a:spcBef>
              <a:spcAft>
                <a:spcPts val="0"/>
              </a:spcAft>
              <a:buClr>
                <a:schemeClr val="dk1"/>
              </a:buClr>
              <a:buSzPts val="1400"/>
              <a:buFont typeface="Arial"/>
              <a:buNone/>
            </a:pPr>
            <a:r>
              <a:rPr lang="ja-JP">
                <a:solidFill>
                  <a:schemeClr val="dk1"/>
                </a:solidFill>
              </a:rPr>
              <a:t>　→　記載内容が、記載者以外からも閲覧できる状態で保存されます。</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ja-JP"/>
              <a:t>③</a:t>
            </a:r>
            <a:r>
              <a:rPr lang="ja-JP" sz="1400" b="0" i="0" u="none" strike="noStrike" cap="none">
                <a:solidFill>
                  <a:srgbClr val="000000"/>
                </a:solidFill>
                <a:latin typeface="Arial"/>
                <a:ea typeface="Arial"/>
                <a:cs typeface="Arial"/>
                <a:sym typeface="Arial"/>
              </a:rPr>
              <a:t>　</a:t>
            </a:r>
            <a:r>
              <a:rPr lang="ja-JP" sz="1400" b="0" i="0" u="none" strike="noStrike" cap="none">
                <a:solidFill>
                  <a:srgbClr val="00A85F"/>
                </a:solidFill>
                <a:latin typeface="Arial"/>
                <a:ea typeface="Arial"/>
                <a:cs typeface="Arial"/>
                <a:sym typeface="Arial"/>
              </a:rPr>
              <a:t>[</a:t>
            </a:r>
            <a:r>
              <a:rPr lang="ja-JP">
                <a:solidFill>
                  <a:srgbClr val="00A85F"/>
                </a:solidFill>
              </a:rPr>
              <a:t>すべてのフィードバック完了</a:t>
            </a:r>
            <a:r>
              <a:rPr lang="ja-JP" sz="1400" b="0" i="0" u="none" strike="noStrike" cap="none">
                <a:solidFill>
                  <a:srgbClr val="00A85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　記載内容が、記載者以外（</a:t>
            </a:r>
            <a:r>
              <a:rPr lang="ja-JP"/>
              <a:t>被評価者</a:t>
            </a:r>
            <a:r>
              <a:rPr lang="ja-JP" sz="1400" b="0" i="0" u="none" strike="noStrike" cap="none">
                <a:solidFill>
                  <a:srgbClr val="000000"/>
                </a:solidFill>
                <a:latin typeface="Arial"/>
                <a:ea typeface="Arial"/>
                <a:cs typeface="Arial"/>
                <a:sym typeface="Arial"/>
              </a:rPr>
              <a:t>等）も閲覧できる状態で保存され、</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a:t>
            </a:r>
            <a:r>
              <a:rPr lang="ja-JP">
                <a:solidFill>
                  <a:schemeClr val="dk1"/>
                </a:solidFill>
              </a:rPr>
              <a:t>ダッシュボードやシート上の進捗アイコン「評価」にチェックが入ります。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g106a4305743_0_4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1" name="Google Shape;321;g106a4305743_0_4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シート内のボタンについて</a:t>
            </a:r>
            <a:endParaRPr/>
          </a:p>
        </p:txBody>
      </p:sp>
      <p:pic>
        <p:nvPicPr>
          <p:cNvPr id="322" name="Google Shape;322;g106a4305743_0_48"/>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323" name="Google Shape;323;g106a4305743_0_48"/>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324" name="Google Shape;324;g106a4305743_0_48"/>
          <p:cNvPicPr preferRelativeResize="0"/>
          <p:nvPr/>
        </p:nvPicPr>
        <p:blipFill>
          <a:blip r:embed="rId4">
            <a:alphaModFix/>
          </a:blip>
          <a:stretch>
            <a:fillRect/>
          </a:stretch>
        </p:blipFill>
        <p:spPr>
          <a:xfrm>
            <a:off x="7209838" y="1265900"/>
            <a:ext cx="781050" cy="428625"/>
          </a:xfrm>
          <a:prstGeom prst="rect">
            <a:avLst/>
          </a:prstGeom>
          <a:noFill/>
          <a:ln>
            <a:noFill/>
          </a:ln>
        </p:spPr>
      </p:pic>
      <p:pic>
        <p:nvPicPr>
          <p:cNvPr id="325" name="Google Shape;325;g106a4305743_0_48"/>
          <p:cNvPicPr preferRelativeResize="0"/>
          <p:nvPr/>
        </p:nvPicPr>
        <p:blipFill>
          <a:blip r:embed="rId5">
            <a:alphaModFix/>
          </a:blip>
          <a:stretch>
            <a:fillRect/>
          </a:stretch>
        </p:blipFill>
        <p:spPr>
          <a:xfrm>
            <a:off x="7286038" y="1833650"/>
            <a:ext cx="628650" cy="428625"/>
          </a:xfrm>
          <a:prstGeom prst="rect">
            <a:avLst/>
          </a:prstGeom>
          <a:noFill/>
          <a:ln>
            <a:noFill/>
          </a:ln>
        </p:spPr>
      </p:pic>
      <p:pic>
        <p:nvPicPr>
          <p:cNvPr id="326" name="Google Shape;326;g106a4305743_0_48"/>
          <p:cNvPicPr preferRelativeResize="0"/>
          <p:nvPr/>
        </p:nvPicPr>
        <p:blipFill>
          <a:blip r:embed="rId6">
            <a:alphaModFix/>
          </a:blip>
          <a:stretch>
            <a:fillRect/>
          </a:stretch>
        </p:blipFill>
        <p:spPr>
          <a:xfrm>
            <a:off x="7233650" y="2424550"/>
            <a:ext cx="2105025" cy="428625"/>
          </a:xfrm>
          <a:prstGeom prst="rect">
            <a:avLst/>
          </a:prstGeom>
          <a:noFill/>
          <a:ln>
            <a:noFill/>
          </a:ln>
        </p:spPr>
      </p:pic>
      <p:pic>
        <p:nvPicPr>
          <p:cNvPr id="327" name="Google Shape;327;g106a4305743_0_48"/>
          <p:cNvPicPr preferRelativeResize="0"/>
          <p:nvPr/>
        </p:nvPicPr>
        <p:blipFill>
          <a:blip r:embed="rId7">
            <a:alphaModFix/>
          </a:blip>
          <a:stretch>
            <a:fillRect/>
          </a:stretch>
        </p:blipFill>
        <p:spPr>
          <a:xfrm>
            <a:off x="918275" y="3171675"/>
            <a:ext cx="8010251" cy="3092025"/>
          </a:xfrm>
          <a:prstGeom prst="rect">
            <a:avLst/>
          </a:prstGeom>
          <a:noFill/>
          <a:ln w="9525" cap="flat" cmpd="sng">
            <a:solidFill>
              <a:srgbClr val="A5A5A5"/>
            </a:solidFill>
            <a:prstDash val="solid"/>
            <a:round/>
            <a:headEnd type="none" w="sm" len="sm"/>
            <a:tailEnd type="none" w="sm" len="sm"/>
          </a:ln>
        </p:spPr>
      </p:pic>
      <p:sp>
        <p:nvSpPr>
          <p:cNvPr id="328" name="Google Shape;328;g106a4305743_0_48"/>
          <p:cNvSpPr txBox="1"/>
          <p:nvPr/>
        </p:nvSpPr>
        <p:spPr>
          <a:xfrm>
            <a:off x="-29600" y="860983"/>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シートへ記入したら、以下のボタンの押下を忘れずに行ってください</a:t>
            </a:r>
            <a:endParaRPr sz="1800" b="1" i="0" u="none" strike="noStrike" cap="none">
              <a:solidFill>
                <a:srgbClr val="000000"/>
              </a:solidFill>
              <a:latin typeface="Arial"/>
              <a:ea typeface="Arial"/>
              <a:cs typeface="Arial"/>
              <a:sym typeface="Arial"/>
            </a:endParaRPr>
          </a:p>
        </p:txBody>
      </p:sp>
      <p:sp>
        <p:nvSpPr>
          <p:cNvPr id="329" name="Google Shape;329;g106a4305743_0_48"/>
          <p:cNvSpPr/>
          <p:nvPr/>
        </p:nvSpPr>
        <p:spPr>
          <a:xfrm>
            <a:off x="981475" y="3475725"/>
            <a:ext cx="401400" cy="230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0" name="Google Shape;330;g106a4305743_0_48"/>
          <p:cNvSpPr/>
          <p:nvPr/>
        </p:nvSpPr>
        <p:spPr>
          <a:xfrm>
            <a:off x="1418200" y="3475725"/>
            <a:ext cx="303000" cy="230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1" name="Google Shape;331;g106a4305743_0_48"/>
          <p:cNvSpPr/>
          <p:nvPr/>
        </p:nvSpPr>
        <p:spPr>
          <a:xfrm>
            <a:off x="7776950" y="3475725"/>
            <a:ext cx="1102200" cy="230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2" name="Google Shape;332;g106a4305743_0_48"/>
          <p:cNvSpPr txBox="1"/>
          <p:nvPr/>
        </p:nvSpPr>
        <p:spPr>
          <a:xfrm>
            <a:off x="530661" y="340643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333" name="Google Shape;333;g106a4305743_0_48"/>
          <p:cNvSpPr txBox="1"/>
          <p:nvPr/>
        </p:nvSpPr>
        <p:spPr>
          <a:xfrm>
            <a:off x="1756536" y="340643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②</a:t>
            </a:r>
            <a:endParaRPr sz="1800" b="0" i="0" u="none" strike="noStrike" cap="none">
              <a:solidFill>
                <a:srgbClr val="FF0000"/>
              </a:solidFill>
              <a:latin typeface="Arial"/>
              <a:ea typeface="Arial"/>
              <a:cs typeface="Arial"/>
              <a:sym typeface="Arial"/>
            </a:endParaRPr>
          </a:p>
        </p:txBody>
      </p:sp>
      <p:sp>
        <p:nvSpPr>
          <p:cNvPr id="334" name="Google Shape;334;g106a4305743_0_48"/>
          <p:cNvSpPr txBox="1"/>
          <p:nvPr/>
        </p:nvSpPr>
        <p:spPr>
          <a:xfrm>
            <a:off x="7670186" y="310643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③</a:t>
            </a:r>
            <a:endParaRPr sz="1800" b="0" i="0" u="none" strike="noStrike" cap="none">
              <a:solidFill>
                <a:srgbClr val="FF0000"/>
              </a:solidFill>
              <a:latin typeface="Arial"/>
              <a:ea typeface="Arial"/>
              <a:cs typeface="Arial"/>
              <a:sym typeface="Arial"/>
            </a:endParaRPr>
          </a:p>
        </p:txBody>
      </p:sp>
      <p:sp>
        <p:nvSpPr>
          <p:cNvPr id="335" name="Google Shape;335;g106a4305743_0_48"/>
          <p:cNvSpPr/>
          <p:nvPr/>
        </p:nvSpPr>
        <p:spPr>
          <a:xfrm>
            <a:off x="7123150" y="4372500"/>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06a4305743_0_55"/>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106a4305743_0_55"/>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シートの記入方法</a:t>
            </a:r>
            <a:endParaRPr/>
          </a:p>
        </p:txBody>
      </p:sp>
      <p:pic>
        <p:nvPicPr>
          <p:cNvPr id="343" name="Google Shape;343;g106a4305743_0_55"/>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344" name="Google Shape;344;g106a4305743_0_55"/>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345" name="Google Shape;345;g106a4305743_0_55"/>
          <p:cNvPicPr preferRelativeResize="0"/>
          <p:nvPr/>
        </p:nvPicPr>
        <p:blipFill>
          <a:blip r:embed="rId4">
            <a:alphaModFix/>
          </a:blip>
          <a:stretch>
            <a:fillRect/>
          </a:stretch>
        </p:blipFill>
        <p:spPr>
          <a:xfrm>
            <a:off x="1202062" y="1469250"/>
            <a:ext cx="7048966" cy="2913625"/>
          </a:xfrm>
          <a:prstGeom prst="rect">
            <a:avLst/>
          </a:prstGeom>
          <a:noFill/>
          <a:ln w="9525" cap="flat" cmpd="sng">
            <a:solidFill>
              <a:srgbClr val="A5A5A5"/>
            </a:solidFill>
            <a:prstDash val="solid"/>
            <a:round/>
            <a:headEnd type="none" w="sm" len="sm"/>
            <a:tailEnd type="none" w="sm" len="sm"/>
          </a:ln>
        </p:spPr>
      </p:pic>
      <p:sp>
        <p:nvSpPr>
          <p:cNvPr id="346" name="Google Shape;346;g106a4305743_0_55"/>
          <p:cNvSpPr txBox="1"/>
          <p:nvPr/>
        </p:nvSpPr>
        <p:spPr>
          <a:xfrm>
            <a:off x="0" y="895708"/>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シートに</a:t>
            </a:r>
            <a:r>
              <a:rPr lang="ja-JP" sz="1800" b="1">
                <a:solidFill>
                  <a:srgbClr val="FF9300"/>
                </a:solidFill>
              </a:rPr>
              <a:t>面談で伝えたこと・フィードバック</a:t>
            </a:r>
            <a:r>
              <a:rPr lang="ja-JP" sz="1800" b="1" i="0" u="none" strike="noStrike" cap="none">
                <a:solidFill>
                  <a:srgbClr val="000000"/>
                </a:solidFill>
                <a:latin typeface="Arial"/>
                <a:ea typeface="Arial"/>
                <a:cs typeface="Arial"/>
                <a:sym typeface="Arial"/>
              </a:rPr>
              <a:t>を記載してください</a:t>
            </a:r>
            <a:endParaRPr sz="1800" b="1" i="0" u="none" strike="noStrike" cap="none">
              <a:solidFill>
                <a:srgbClr val="000000"/>
              </a:solidFill>
              <a:latin typeface="Arial"/>
              <a:ea typeface="Arial"/>
              <a:cs typeface="Arial"/>
              <a:sym typeface="Arial"/>
            </a:endParaRPr>
          </a:p>
        </p:txBody>
      </p:sp>
      <p:sp>
        <p:nvSpPr>
          <p:cNvPr id="347" name="Google Shape;347;g106a4305743_0_55"/>
          <p:cNvSpPr txBox="1"/>
          <p:nvPr/>
        </p:nvSpPr>
        <p:spPr>
          <a:xfrm>
            <a:off x="1878903" y="1161489"/>
            <a:ext cx="614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※カーソルを枠内に移動させクリックすると記入できるようになります</a:t>
            </a:r>
            <a:endParaRPr sz="1400" b="0" i="0" u="none" strike="noStrike" cap="none">
              <a:solidFill>
                <a:srgbClr val="000000"/>
              </a:solidFill>
              <a:latin typeface="Arial"/>
              <a:ea typeface="Arial"/>
              <a:cs typeface="Arial"/>
              <a:sym typeface="Arial"/>
            </a:endParaRPr>
          </a:p>
        </p:txBody>
      </p:sp>
      <p:sp>
        <p:nvSpPr>
          <p:cNvPr id="348" name="Google Shape;348;g106a4305743_0_55"/>
          <p:cNvSpPr/>
          <p:nvPr/>
        </p:nvSpPr>
        <p:spPr>
          <a:xfrm>
            <a:off x="1099900" y="5069675"/>
            <a:ext cx="7724700" cy="12006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9" name="Google Shape;349;g106a4305743_0_55"/>
          <p:cNvSpPr/>
          <p:nvPr/>
        </p:nvSpPr>
        <p:spPr>
          <a:xfrm>
            <a:off x="1321175" y="4866125"/>
            <a:ext cx="3456000" cy="479700"/>
          </a:xfrm>
          <a:prstGeom prst="rect">
            <a:avLst/>
          </a:prstGeom>
          <a:solidFill>
            <a:srgbClr val="FFFFFF"/>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0" name="Google Shape;350;g106a4305743_0_55"/>
          <p:cNvSpPr txBox="1"/>
          <p:nvPr/>
        </p:nvSpPr>
        <p:spPr>
          <a:xfrm>
            <a:off x="1526738" y="5521323"/>
            <a:ext cx="63996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900">
                <a:solidFill>
                  <a:srgbClr val="FF9900"/>
                </a:solidFill>
              </a:rPr>
              <a:t>ネクストアクションが明確になっていること</a:t>
            </a:r>
            <a:endParaRPr sz="1900">
              <a:solidFill>
                <a:srgbClr val="FF9900"/>
              </a:solidFill>
            </a:endParaRPr>
          </a:p>
          <a:p>
            <a:pPr marL="0" marR="0" lvl="0" indent="0" algn="l" rtl="0">
              <a:lnSpc>
                <a:spcPct val="100000"/>
              </a:lnSpc>
              <a:spcBef>
                <a:spcPts val="0"/>
              </a:spcBef>
              <a:spcAft>
                <a:spcPts val="0"/>
              </a:spcAft>
              <a:buClr>
                <a:srgbClr val="000000"/>
              </a:buClr>
              <a:buSzPts val="1800"/>
              <a:buFont typeface="Arial"/>
              <a:buNone/>
            </a:pPr>
            <a:r>
              <a:rPr lang="ja-JP" sz="1900">
                <a:solidFill>
                  <a:srgbClr val="FF9900"/>
                </a:solidFill>
              </a:rPr>
              <a:t>　→5W1Hを意識してフィードバックを記入しましょう</a:t>
            </a:r>
            <a:endParaRPr sz="1900">
              <a:solidFill>
                <a:srgbClr val="FF9900"/>
              </a:solidFill>
            </a:endParaRPr>
          </a:p>
        </p:txBody>
      </p:sp>
      <p:sp>
        <p:nvSpPr>
          <p:cNvPr id="351" name="Google Shape;351;g106a4305743_0_55"/>
          <p:cNvSpPr txBox="1"/>
          <p:nvPr/>
        </p:nvSpPr>
        <p:spPr>
          <a:xfrm>
            <a:off x="1822651" y="4921325"/>
            <a:ext cx="3218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t>フィードバックのポイント</a:t>
            </a:r>
            <a:endParaRPr sz="1400" b="0" i="0" u="none" strike="noStrike" cap="none">
              <a:solidFill>
                <a:srgbClr val="000000"/>
              </a:solidFill>
              <a:latin typeface="Arial"/>
              <a:ea typeface="Arial"/>
              <a:cs typeface="Arial"/>
              <a:sym typeface="Arial"/>
            </a:endParaRPr>
          </a:p>
        </p:txBody>
      </p:sp>
      <p:pic>
        <p:nvPicPr>
          <p:cNvPr id="352" name="Google Shape;352;g106a4305743_0_55" descr="バッジ: チェックマーク 1 枠線"/>
          <p:cNvPicPr preferRelativeResize="0"/>
          <p:nvPr/>
        </p:nvPicPr>
        <p:blipFill rotWithShape="1">
          <a:blip r:embed="rId5">
            <a:alphaModFix/>
          </a:blip>
          <a:srcRect/>
          <a:stretch/>
        </p:blipFill>
        <p:spPr>
          <a:xfrm>
            <a:off x="1408001" y="4870534"/>
            <a:ext cx="470889" cy="470889"/>
          </a:xfrm>
          <a:prstGeom prst="rect">
            <a:avLst/>
          </a:prstGeom>
          <a:noFill/>
          <a:ln>
            <a:noFill/>
          </a:ln>
        </p:spPr>
      </p:pic>
      <p:sp>
        <p:nvSpPr>
          <p:cNvPr id="353" name="Google Shape;353;g106a4305743_0_55"/>
          <p:cNvSpPr/>
          <p:nvPr/>
        </p:nvSpPr>
        <p:spPr>
          <a:xfrm>
            <a:off x="7191150" y="4690625"/>
            <a:ext cx="2416200" cy="830700"/>
          </a:xfrm>
          <a:prstGeom prst="wedgeRectCallout">
            <a:avLst>
              <a:gd name="adj1" fmla="val -72607"/>
              <a:gd name="adj2" fmla="val 45549"/>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必要であれば</a:t>
            </a:r>
            <a:r>
              <a:rPr lang="ja-JP" b="1"/>
              <a:t>フィードバック</a:t>
            </a:r>
            <a:r>
              <a:rPr lang="ja-JP" sz="1400" b="1" i="0" u="none" strike="noStrike" cap="none">
                <a:solidFill>
                  <a:srgbClr val="000000"/>
                </a:solidFill>
                <a:latin typeface="Arial"/>
                <a:ea typeface="Arial"/>
                <a:cs typeface="Arial"/>
                <a:sym typeface="Arial"/>
              </a:rPr>
              <a:t>の</a:t>
            </a:r>
            <a:r>
              <a:rPr lang="ja-JP" b="1"/>
              <a:t>アドバイスを記載する</a:t>
            </a:r>
            <a:endParaRPr sz="1400" b="1" i="0" u="none" strike="noStrike" cap="none">
              <a:solidFill>
                <a:srgbClr val="000000"/>
              </a:solidFill>
              <a:latin typeface="Arial"/>
              <a:ea typeface="Arial"/>
              <a:cs typeface="Arial"/>
              <a:sym typeface="Arial"/>
            </a:endParaRPr>
          </a:p>
        </p:txBody>
      </p:sp>
      <p:sp>
        <p:nvSpPr>
          <p:cNvPr id="354" name="Google Shape;354;g106a4305743_0_55"/>
          <p:cNvSpPr/>
          <p:nvPr/>
        </p:nvSpPr>
        <p:spPr>
          <a:xfrm>
            <a:off x="1321175" y="3093850"/>
            <a:ext cx="6855300" cy="830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5" name="Google Shape;355;g106a4305743_0_55"/>
          <p:cNvSpPr/>
          <p:nvPr/>
        </p:nvSpPr>
        <p:spPr>
          <a:xfrm>
            <a:off x="7062375" y="2206188"/>
            <a:ext cx="2187900" cy="639900"/>
          </a:xfrm>
          <a:prstGeom prst="wedgeRectCallout">
            <a:avLst>
              <a:gd name="adj1" fmla="val -43721"/>
              <a:gd name="adj2" fmla="val 12626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06a4305743_0_62"/>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g106a4305743_0_62"/>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フィードバック完了</a:t>
            </a:r>
            <a:endParaRPr/>
          </a:p>
        </p:txBody>
      </p:sp>
      <p:pic>
        <p:nvPicPr>
          <p:cNvPr id="363" name="Google Shape;363;g106a4305743_0_62"/>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364" name="Google Shape;364;g106a4305743_0_62"/>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365" name="Google Shape;365;g106a4305743_0_62"/>
          <p:cNvPicPr preferRelativeResize="0"/>
          <p:nvPr/>
        </p:nvPicPr>
        <p:blipFill>
          <a:blip r:embed="rId4">
            <a:alphaModFix/>
          </a:blip>
          <a:stretch>
            <a:fillRect/>
          </a:stretch>
        </p:blipFill>
        <p:spPr>
          <a:xfrm>
            <a:off x="152400" y="1910275"/>
            <a:ext cx="9601199" cy="3884913"/>
          </a:xfrm>
          <a:prstGeom prst="rect">
            <a:avLst/>
          </a:prstGeom>
          <a:noFill/>
          <a:ln w="9525" cap="flat" cmpd="sng">
            <a:solidFill>
              <a:srgbClr val="A5A5A5"/>
            </a:solidFill>
            <a:prstDash val="solid"/>
            <a:round/>
            <a:headEnd type="none" w="sm" len="sm"/>
            <a:tailEnd type="none" w="sm" len="sm"/>
          </a:ln>
        </p:spPr>
      </p:pic>
      <p:sp>
        <p:nvSpPr>
          <p:cNvPr id="366" name="Google Shape;366;g106a4305743_0_62"/>
          <p:cNvSpPr txBox="1"/>
          <p:nvPr/>
        </p:nvSpPr>
        <p:spPr>
          <a:xfrm>
            <a:off x="0" y="1004396"/>
            <a:ext cx="9906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rgbClr val="00A85F"/>
                </a:solidFill>
              </a:rPr>
              <a:t>［すべてのフィードバック完了］</a:t>
            </a:r>
            <a:r>
              <a:rPr lang="ja-JP" sz="1800" b="1" i="0" u="none" strike="noStrike" cap="none">
                <a:solidFill>
                  <a:srgbClr val="000000"/>
                </a:solidFill>
                <a:latin typeface="Arial"/>
                <a:ea typeface="Arial"/>
                <a:cs typeface="Arial"/>
                <a:sym typeface="Arial"/>
              </a:rPr>
              <a:t>ボタンを押し、</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a:t>面談のフィードバックを完了させてください。</a:t>
            </a:r>
            <a:endParaRPr sz="1800" b="1" i="0" u="none" strike="noStrike" cap="none">
              <a:solidFill>
                <a:srgbClr val="000000"/>
              </a:solidFill>
              <a:latin typeface="Arial"/>
              <a:ea typeface="Arial"/>
              <a:cs typeface="Arial"/>
              <a:sym typeface="Arial"/>
            </a:endParaRPr>
          </a:p>
        </p:txBody>
      </p:sp>
      <p:sp>
        <p:nvSpPr>
          <p:cNvPr id="367" name="Google Shape;367;g106a4305743_0_62"/>
          <p:cNvSpPr/>
          <p:nvPr/>
        </p:nvSpPr>
        <p:spPr>
          <a:xfrm>
            <a:off x="8384625" y="2012375"/>
            <a:ext cx="1287300" cy="2469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8" name="Google Shape;368;g106a4305743_0_62"/>
          <p:cNvSpPr/>
          <p:nvPr/>
        </p:nvSpPr>
        <p:spPr>
          <a:xfrm>
            <a:off x="7069975" y="27472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pic>
        <p:nvPicPr>
          <p:cNvPr id="374" name="Google Shape;374;g102d736dc0e_0_367"/>
          <p:cNvPicPr preferRelativeResize="0"/>
          <p:nvPr/>
        </p:nvPicPr>
        <p:blipFill rotWithShape="1">
          <a:blip r:embed="rId3">
            <a:alphaModFix/>
          </a:blip>
          <a:srcRect/>
          <a:stretch/>
        </p:blipFill>
        <p:spPr>
          <a:xfrm>
            <a:off x="7500257" y="6366195"/>
            <a:ext cx="1316250" cy="259542"/>
          </a:xfrm>
          <a:prstGeom prst="rect">
            <a:avLst/>
          </a:prstGeom>
          <a:noFill/>
          <a:ln>
            <a:noFill/>
          </a:ln>
        </p:spPr>
      </p:pic>
      <p:sp>
        <p:nvSpPr>
          <p:cNvPr id="375" name="Google Shape;375;g102d736dc0e_0_367"/>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
        <p:nvSpPr>
          <p:cNvPr id="376" name="Google Shape;376;g102d736dc0e_0_367"/>
          <p:cNvSpPr txBox="1"/>
          <p:nvPr/>
        </p:nvSpPr>
        <p:spPr>
          <a:xfrm>
            <a:off x="300960" y="6312820"/>
            <a:ext cx="14892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A5A5A5"/>
                </a:solidFill>
                <a:latin typeface="Arial"/>
                <a:ea typeface="Arial"/>
                <a:cs typeface="Arial"/>
                <a:sym typeface="Arial"/>
              </a:rPr>
              <a:t>CONFIDENTIAL</a:t>
            </a:r>
            <a:endParaRPr sz="1200" b="0" i="0" u="none" strike="noStrike" cap="none">
              <a:solidFill>
                <a:srgbClr val="A5A5A5"/>
              </a:solidFill>
              <a:latin typeface="Arial"/>
              <a:ea typeface="Arial"/>
              <a:cs typeface="Arial"/>
              <a:sym typeface="Arial"/>
            </a:endParaRPr>
          </a:p>
        </p:txBody>
      </p:sp>
      <p:sp>
        <p:nvSpPr>
          <p:cNvPr id="377" name="Google Shape;377;g102d736dc0e_0_367"/>
          <p:cNvSpPr/>
          <p:nvPr/>
        </p:nvSpPr>
        <p:spPr>
          <a:xfrm>
            <a:off x="0" y="0"/>
            <a:ext cx="9906000" cy="70104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ja-JP" sz="5000" b="1">
                <a:solidFill>
                  <a:schemeClr val="lt1"/>
                </a:solidFill>
              </a:rPr>
              <a:t>記録シート</a:t>
            </a:r>
            <a:endParaRPr sz="5000" b="1">
              <a:solidFill>
                <a:schemeClr val="lt1"/>
              </a:solidFill>
            </a:endParaRPr>
          </a:p>
          <a:p>
            <a:pPr marL="0" lvl="0" indent="0" algn="ctr" rtl="0">
              <a:spcBef>
                <a:spcPts val="0"/>
              </a:spcBef>
              <a:spcAft>
                <a:spcPts val="0"/>
              </a:spcAft>
              <a:buClr>
                <a:schemeClr val="dk1"/>
              </a:buClr>
              <a:buSzPts val="5000"/>
              <a:buFont typeface="Arial"/>
              <a:buNone/>
            </a:pPr>
            <a:r>
              <a:rPr lang="ja-JP" sz="2000">
                <a:solidFill>
                  <a:schemeClr val="lt1"/>
                </a:solidFill>
              </a:rPr>
              <a:t>（提出・フィードバックアクションなし）</a:t>
            </a:r>
            <a:endParaRPr sz="5000" b="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06a4305743_0_8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4" name="Google Shape;384;g106a4305743_0_8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シートの選択方法</a:t>
            </a:r>
            <a:endParaRPr/>
          </a:p>
        </p:txBody>
      </p:sp>
      <p:pic>
        <p:nvPicPr>
          <p:cNvPr id="385" name="Google Shape;385;g106a4305743_0_80"/>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386" name="Google Shape;386;g106a4305743_0_80"/>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387" name="Google Shape;387;g106a4305743_0_80"/>
          <p:cNvPicPr preferRelativeResize="0"/>
          <p:nvPr/>
        </p:nvPicPr>
        <p:blipFill>
          <a:blip r:embed="rId4">
            <a:alphaModFix/>
          </a:blip>
          <a:stretch>
            <a:fillRect/>
          </a:stretch>
        </p:blipFill>
        <p:spPr>
          <a:xfrm>
            <a:off x="915150" y="2683475"/>
            <a:ext cx="8033076" cy="3384199"/>
          </a:xfrm>
          <a:prstGeom prst="rect">
            <a:avLst/>
          </a:prstGeom>
          <a:noFill/>
          <a:ln w="9525" cap="flat" cmpd="sng">
            <a:solidFill>
              <a:srgbClr val="A5A5A5"/>
            </a:solidFill>
            <a:prstDash val="solid"/>
            <a:round/>
            <a:headEnd type="none" w="sm" len="sm"/>
            <a:tailEnd type="none" w="sm" len="sm"/>
          </a:ln>
        </p:spPr>
      </p:pic>
      <p:sp>
        <p:nvSpPr>
          <p:cNvPr id="388" name="Google Shape;388;g106a4305743_0_80"/>
          <p:cNvSpPr/>
          <p:nvPr/>
        </p:nvSpPr>
        <p:spPr>
          <a:xfrm>
            <a:off x="2690550" y="1166200"/>
            <a:ext cx="4482300" cy="12927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9" name="Google Shape;389;g106a4305743_0_80"/>
          <p:cNvSpPr txBox="1"/>
          <p:nvPr/>
        </p:nvSpPr>
        <p:spPr>
          <a:xfrm>
            <a:off x="0" y="830704"/>
            <a:ext cx="9906000" cy="387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今期の評価期間をプルダウンから選択し、記入するシートを選択します</a:t>
            </a:r>
            <a:endParaRPr sz="1800" b="1" i="0" u="none" strike="noStrike" cap="none">
              <a:solidFill>
                <a:srgbClr val="000000"/>
              </a:solidFill>
              <a:latin typeface="Arial"/>
              <a:ea typeface="Arial"/>
              <a:cs typeface="Arial"/>
              <a:sym typeface="Arial"/>
            </a:endParaRPr>
          </a:p>
        </p:txBody>
      </p:sp>
      <p:sp>
        <p:nvSpPr>
          <p:cNvPr id="390" name="Google Shape;390;g106a4305743_0_80"/>
          <p:cNvSpPr txBox="1"/>
          <p:nvPr/>
        </p:nvSpPr>
        <p:spPr>
          <a:xfrm>
            <a:off x="2711850" y="1228900"/>
            <a:ext cx="45389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a:t>
            </a:r>
            <a:r>
              <a:rPr lang="ja-JP">
                <a:solidFill>
                  <a:srgbClr val="000000"/>
                </a:solidFill>
              </a:rPr>
              <a:t>［</a:t>
            </a:r>
            <a:r>
              <a:rPr lang="ja-JP" sz="1400" b="0" i="0" u="none" strike="noStrike" cap="none">
                <a:solidFill>
                  <a:srgbClr val="000000"/>
                </a:solidFill>
                <a:latin typeface="Arial"/>
                <a:ea typeface="Arial"/>
                <a:cs typeface="Arial"/>
                <a:sym typeface="Arial"/>
              </a:rPr>
              <a:t>評価期選択</a:t>
            </a:r>
            <a:r>
              <a:rPr lang="ja-JP">
                <a:solidFill>
                  <a:srgbClr val="000000"/>
                </a:solidFill>
              </a:rPr>
              <a:t>］</a:t>
            </a:r>
            <a:r>
              <a:rPr lang="ja-JP" sz="1400" b="0" i="0" u="none" strike="noStrike" cap="none">
                <a:solidFill>
                  <a:srgbClr val="000000"/>
                </a:solidFill>
                <a:latin typeface="Arial"/>
                <a:ea typeface="Arial"/>
                <a:cs typeface="Arial"/>
                <a:sym typeface="Arial"/>
              </a:rPr>
              <a:t>から「</a:t>
            </a:r>
            <a:r>
              <a:rPr lang="ja-JP">
                <a:solidFill>
                  <a:srgbClr val="000000"/>
                </a:solidFill>
              </a:rPr>
              <a:t>（該当の評価期名）</a:t>
            </a:r>
            <a:r>
              <a:rPr lang="ja-JP" sz="1400" b="0" i="0" u="none" strike="noStrike" cap="none">
                <a:solidFill>
                  <a:srgbClr val="000000"/>
                </a:solidFill>
                <a:latin typeface="Arial"/>
                <a:ea typeface="Arial"/>
                <a:cs typeface="Arial"/>
                <a:sym typeface="Arial"/>
              </a:rPr>
              <a:t>」を選択</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②</a:t>
            </a:r>
            <a:r>
              <a:rPr lang="ja-JP">
                <a:solidFill>
                  <a:srgbClr val="000000"/>
                </a:solidFill>
              </a:rPr>
              <a:t>［自分のシート］をクリック</a:t>
            </a:r>
            <a:endParaRPr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a:t>③</a:t>
            </a:r>
            <a:r>
              <a:rPr lang="ja-JP">
                <a:solidFill>
                  <a:srgbClr val="000000"/>
                </a:solidFill>
              </a:rPr>
              <a:t>  </a:t>
            </a:r>
            <a:r>
              <a:rPr lang="ja-JP"/>
              <a:t>面談前に記入するシートを選択</a:t>
            </a:r>
            <a:endParaRPr sz="1400" b="0" i="0" u="none" strike="noStrike" cap="none" dirty="0">
              <a:solidFill>
                <a:srgbClr val="000000"/>
              </a:solidFill>
              <a:latin typeface="Arial"/>
              <a:ea typeface="Arial"/>
              <a:cs typeface="Arial"/>
              <a:sym typeface="Arial"/>
            </a:endParaRPr>
          </a:p>
        </p:txBody>
      </p:sp>
      <p:sp>
        <p:nvSpPr>
          <p:cNvPr id="391" name="Google Shape;391;g106a4305743_0_80"/>
          <p:cNvSpPr/>
          <p:nvPr/>
        </p:nvSpPr>
        <p:spPr>
          <a:xfrm>
            <a:off x="7702700" y="1303963"/>
            <a:ext cx="1902300" cy="469200"/>
          </a:xfrm>
          <a:prstGeom prst="wedgeRectCallout">
            <a:avLst>
              <a:gd name="adj1" fmla="val -80679"/>
              <a:gd name="adj2" fmla="val -38552"/>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評価期名を変更する</a:t>
            </a:r>
            <a:endParaRPr sz="1400" b="1" i="0" u="none" strike="noStrike" cap="none">
              <a:solidFill>
                <a:srgbClr val="000000"/>
              </a:solidFill>
              <a:latin typeface="Arial"/>
              <a:ea typeface="Arial"/>
              <a:cs typeface="Arial"/>
              <a:sym typeface="Arial"/>
            </a:endParaRPr>
          </a:p>
        </p:txBody>
      </p:sp>
      <p:sp>
        <p:nvSpPr>
          <p:cNvPr id="392" name="Google Shape;392;g106a4305743_0_80"/>
          <p:cNvSpPr/>
          <p:nvPr/>
        </p:nvSpPr>
        <p:spPr>
          <a:xfrm>
            <a:off x="7406925" y="2140700"/>
            <a:ext cx="1850100" cy="469200"/>
          </a:xfrm>
          <a:prstGeom prst="wedgeRectCallout">
            <a:avLst>
              <a:gd name="adj1" fmla="val -137032"/>
              <a:gd name="adj2" fmla="val -2646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シート名を変更する</a:t>
            </a:r>
            <a:endParaRPr sz="1400" b="1" i="0" u="none" strike="noStrike" cap="none">
              <a:solidFill>
                <a:srgbClr val="000000"/>
              </a:solidFill>
              <a:latin typeface="Arial"/>
              <a:ea typeface="Arial"/>
              <a:cs typeface="Arial"/>
              <a:sym typeface="Arial"/>
            </a:endParaRPr>
          </a:p>
        </p:txBody>
      </p:sp>
      <p:sp>
        <p:nvSpPr>
          <p:cNvPr id="393" name="Google Shape;393;g106a4305743_0_80"/>
          <p:cNvSpPr/>
          <p:nvPr/>
        </p:nvSpPr>
        <p:spPr>
          <a:xfrm>
            <a:off x="143950" y="1360813"/>
            <a:ext cx="2468700" cy="1008300"/>
          </a:xfrm>
          <a:prstGeom prst="wedgeRectCallout">
            <a:avLst>
              <a:gd name="adj1" fmla="val 40411"/>
              <a:gd name="adj2" fmla="val 10419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ダッシュボード画面のキャプチャを差し替える</a:t>
            </a:r>
            <a:endParaRPr sz="1400" b="1" i="0" u="none" strike="noStrike" cap="none">
              <a:solidFill>
                <a:srgbClr val="000000"/>
              </a:solidFill>
              <a:latin typeface="Arial"/>
              <a:ea typeface="Arial"/>
              <a:cs typeface="Arial"/>
              <a:sym typeface="Arial"/>
            </a:endParaRPr>
          </a:p>
        </p:txBody>
      </p:sp>
      <p:sp>
        <p:nvSpPr>
          <p:cNvPr id="394" name="Google Shape;394;g106a4305743_0_80"/>
          <p:cNvSpPr/>
          <p:nvPr/>
        </p:nvSpPr>
        <p:spPr>
          <a:xfrm>
            <a:off x="7172850" y="2974200"/>
            <a:ext cx="1671000" cy="188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5" name="Google Shape;395;g106a4305743_0_80"/>
          <p:cNvSpPr txBox="1"/>
          <p:nvPr/>
        </p:nvSpPr>
        <p:spPr>
          <a:xfrm>
            <a:off x="6757361" y="2880086"/>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396" name="Google Shape;396;g106a4305743_0_80"/>
          <p:cNvSpPr/>
          <p:nvPr/>
        </p:nvSpPr>
        <p:spPr>
          <a:xfrm>
            <a:off x="981800" y="3334950"/>
            <a:ext cx="2644200" cy="242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7" name="Google Shape;397;g106a4305743_0_80"/>
          <p:cNvSpPr txBox="1"/>
          <p:nvPr/>
        </p:nvSpPr>
        <p:spPr>
          <a:xfrm>
            <a:off x="566311" y="324436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②</a:t>
            </a:r>
            <a:endParaRPr sz="1800" b="0" i="0" u="none" strike="noStrike" cap="none">
              <a:solidFill>
                <a:srgbClr val="FF0000"/>
              </a:solidFill>
              <a:latin typeface="Arial"/>
              <a:ea typeface="Arial"/>
              <a:cs typeface="Arial"/>
              <a:sym typeface="Arial"/>
            </a:endParaRPr>
          </a:p>
        </p:txBody>
      </p:sp>
      <p:sp>
        <p:nvSpPr>
          <p:cNvPr id="398" name="Google Shape;398;g106a4305743_0_80"/>
          <p:cNvSpPr/>
          <p:nvPr/>
        </p:nvSpPr>
        <p:spPr>
          <a:xfrm>
            <a:off x="1906050" y="4514000"/>
            <a:ext cx="996300" cy="242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9" name="Google Shape;399;g106a4305743_0_80"/>
          <p:cNvSpPr txBox="1"/>
          <p:nvPr/>
        </p:nvSpPr>
        <p:spPr>
          <a:xfrm>
            <a:off x="1490561" y="445071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③</a:t>
            </a:r>
            <a:endParaRPr sz="1800" b="0" i="0" u="none" strike="noStrike" cap="none">
              <a:solidFill>
                <a:srgbClr val="FF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05cc11db2c_0_29"/>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sp>
        <p:nvSpPr>
          <p:cNvPr id="87" name="Google Shape;87;g105cc11db2c_0_29"/>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g105cc11db2c_0_29"/>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pic>
        <p:nvPicPr>
          <p:cNvPr id="89" name="Google Shape;89;g105cc11db2c_0_29"/>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90" name="Google Shape;90;g105cc11db2c_0_29"/>
          <p:cNvSpPr/>
          <p:nvPr/>
        </p:nvSpPr>
        <p:spPr>
          <a:xfrm>
            <a:off x="6527450" y="90000"/>
            <a:ext cx="1378500" cy="6507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【削除必須】</a:t>
            </a:r>
            <a:endParaRPr sz="1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管理者様向け</a:t>
            </a:r>
            <a:endParaRPr sz="1400" b="1" i="0" u="none" strike="noStrike" cap="none">
              <a:solidFill>
                <a:srgbClr val="FF0000"/>
              </a:solidFill>
              <a:latin typeface="Arial"/>
              <a:ea typeface="Arial"/>
              <a:cs typeface="Arial"/>
              <a:sym typeface="Arial"/>
            </a:endParaRPr>
          </a:p>
        </p:txBody>
      </p:sp>
      <p:sp>
        <p:nvSpPr>
          <p:cNvPr id="91" name="Google Shape;91;g105cc11db2c_0_29"/>
          <p:cNvSpPr txBox="1"/>
          <p:nvPr/>
        </p:nvSpPr>
        <p:spPr>
          <a:xfrm>
            <a:off x="516750" y="830700"/>
            <a:ext cx="8872500" cy="5880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ja-JP" sz="1700" b="1" i="0" u="sng" strike="noStrike" cap="none">
                <a:solidFill>
                  <a:srgbClr val="000000"/>
                </a:solidFill>
                <a:latin typeface="Arial"/>
                <a:ea typeface="Arial"/>
                <a:cs typeface="Arial"/>
                <a:sym typeface="Arial"/>
              </a:rPr>
              <a:t>■本資料の概要・目的</a:t>
            </a:r>
            <a:endParaRPr sz="17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・本資料はHRBrainをお使いいただく従業員の皆様にHRBrainの操作方法をお伝えするための資料です。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・HRBrain運用開始直前に行う従業員説明会の際のこちらの資料をご提示することを推奨しております。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ja-JP" sz="1700" b="1" i="0" u="sng" strike="noStrike" cap="none">
                <a:solidFill>
                  <a:srgbClr val="000000"/>
                </a:solidFill>
                <a:latin typeface="Arial"/>
                <a:ea typeface="Arial"/>
                <a:cs typeface="Arial"/>
                <a:sym typeface="Arial"/>
              </a:rPr>
              <a:t>■本資料の使い方</a:t>
            </a:r>
            <a:endParaRPr sz="17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①不要なスライドの削除</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貴社のご運用上に不要なスライドについては削除してお使いください。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②黄色の吹き出し部分の修正</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黄色の吹き出し部分はHRBrainからの修正アドバイスの箇所でございます。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吹き出し部分に記載されている内容の修正をお願いいたします。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（例）貴社HRBrainのキャプチャに張り替える、等</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③黄色の吹き出しを削除</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吹き出し部分の修正が完了したら、吹き出しを削除お願いいたします。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④アジェンダの修正</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本スライドの次にアジェンダ（目次）を記載するスライドを用意しております。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修正したマニュアルに合わせてご修正ください。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⑤従業員マニュアルリリース前の最終確認</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「チェックリスト」スライドにてリリース前の最終確認をお願いします。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105cc11db2c_0_29"/>
          <p:cNvSpPr/>
          <p:nvPr/>
        </p:nvSpPr>
        <p:spPr>
          <a:xfrm>
            <a:off x="6826000" y="4052325"/>
            <a:ext cx="2306400" cy="698400"/>
          </a:xfrm>
          <a:prstGeom prst="wedgeRectCallout">
            <a:avLst>
              <a:gd name="adj1" fmla="val -40793"/>
              <a:gd name="adj2" fmla="val 7539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サンプル</a:t>
            </a:r>
            <a:endParaRPr sz="1400" b="1" i="0" u="none" strike="noStrike" cap="none">
              <a:solidFill>
                <a:srgbClr val="000000"/>
              </a:solidFill>
              <a:latin typeface="Arial"/>
              <a:ea typeface="Arial"/>
              <a:cs typeface="Arial"/>
              <a:sym typeface="Arial"/>
            </a:endParaRPr>
          </a:p>
        </p:txBody>
      </p:sp>
      <p:sp>
        <p:nvSpPr>
          <p:cNvPr id="93" name="Google Shape;93;g105cc11db2c_0_29"/>
          <p:cNvSpPr/>
          <p:nvPr/>
        </p:nvSpPr>
        <p:spPr>
          <a:xfrm>
            <a:off x="253945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初期設定</a:t>
            </a:r>
            <a:endParaRPr sz="1400" b="1" i="0" u="none" strike="noStrike" cap="none">
              <a:solidFill>
                <a:srgbClr val="000000"/>
              </a:solidFill>
              <a:latin typeface="Arial"/>
              <a:ea typeface="Arial"/>
              <a:cs typeface="Arial"/>
              <a:sym typeface="Arial"/>
            </a:endParaRPr>
          </a:p>
        </p:txBody>
      </p:sp>
      <p:sp>
        <p:nvSpPr>
          <p:cNvPr id="94" name="Google Shape;94;g105cc11db2c_0_29"/>
          <p:cNvSpPr/>
          <p:nvPr/>
        </p:nvSpPr>
        <p:spPr>
          <a:xfrm>
            <a:off x="420630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従業員向け</a:t>
            </a:r>
            <a:endParaRPr sz="1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説明会</a:t>
            </a:r>
            <a:endParaRPr sz="1400" b="1" i="0" u="none" strike="noStrike" cap="none">
              <a:solidFill>
                <a:srgbClr val="FF0000"/>
              </a:solidFill>
              <a:latin typeface="Arial"/>
              <a:ea typeface="Arial"/>
              <a:cs typeface="Arial"/>
              <a:sym typeface="Arial"/>
            </a:endParaRPr>
          </a:p>
        </p:txBody>
      </p:sp>
      <p:sp>
        <p:nvSpPr>
          <p:cNvPr id="95" name="Google Shape;95;g105cc11db2c_0_29"/>
          <p:cNvSpPr/>
          <p:nvPr/>
        </p:nvSpPr>
        <p:spPr>
          <a:xfrm>
            <a:off x="5873150" y="1723100"/>
            <a:ext cx="1493400" cy="562200"/>
          </a:xfrm>
          <a:prstGeom prst="homePlate">
            <a:avLst>
              <a:gd name="adj" fmla="val 50000"/>
            </a:avLst>
          </a:prstGeom>
          <a:solidFill>
            <a:schemeClr val="lt1"/>
          </a:solidFill>
          <a:ln w="28575" cap="flat" cmpd="sng">
            <a:solidFill>
              <a:srgbClr val="00A8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運用開始</a:t>
            </a:r>
            <a:endParaRPr sz="1400" b="1" i="0" u="none" strike="noStrike" cap="none">
              <a:solidFill>
                <a:srgbClr val="000000"/>
              </a:solidFill>
              <a:latin typeface="Arial"/>
              <a:ea typeface="Arial"/>
              <a:cs typeface="Arial"/>
              <a:sym typeface="Arial"/>
            </a:endParaRPr>
          </a:p>
        </p:txBody>
      </p:sp>
      <p:sp>
        <p:nvSpPr>
          <p:cNvPr id="96" name="Google Shape;96;g105cc11db2c_0_29"/>
          <p:cNvSpPr txBox="1"/>
          <p:nvPr/>
        </p:nvSpPr>
        <p:spPr>
          <a:xfrm>
            <a:off x="3992850" y="2217075"/>
            <a:ext cx="1920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本資料を利用する</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06a4305743_0_8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g106a4305743_0_8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シート内のボタンについて</a:t>
            </a:r>
            <a:endParaRPr/>
          </a:p>
        </p:txBody>
      </p:sp>
      <p:pic>
        <p:nvPicPr>
          <p:cNvPr id="407" name="Google Shape;407;g106a4305743_0_88"/>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408" name="Google Shape;408;g106a4305743_0_88"/>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409" name="Google Shape;409;g106a4305743_0_88"/>
          <p:cNvPicPr preferRelativeResize="0"/>
          <p:nvPr/>
        </p:nvPicPr>
        <p:blipFill>
          <a:blip r:embed="rId4">
            <a:alphaModFix/>
          </a:blip>
          <a:stretch>
            <a:fillRect/>
          </a:stretch>
        </p:blipFill>
        <p:spPr>
          <a:xfrm>
            <a:off x="273150" y="2836375"/>
            <a:ext cx="9413500" cy="3341775"/>
          </a:xfrm>
          <a:prstGeom prst="rect">
            <a:avLst/>
          </a:prstGeom>
          <a:noFill/>
          <a:ln w="9525" cap="flat" cmpd="sng">
            <a:solidFill>
              <a:srgbClr val="A5A5A5"/>
            </a:solidFill>
            <a:prstDash val="solid"/>
            <a:round/>
            <a:headEnd type="none" w="sm" len="sm"/>
            <a:tailEnd type="none" w="sm" len="sm"/>
          </a:ln>
        </p:spPr>
      </p:pic>
      <p:pic>
        <p:nvPicPr>
          <p:cNvPr id="410" name="Google Shape;410;g106a4305743_0_88"/>
          <p:cNvPicPr preferRelativeResize="0"/>
          <p:nvPr/>
        </p:nvPicPr>
        <p:blipFill>
          <a:blip r:embed="rId5">
            <a:alphaModFix/>
          </a:blip>
          <a:stretch>
            <a:fillRect/>
          </a:stretch>
        </p:blipFill>
        <p:spPr>
          <a:xfrm>
            <a:off x="7356900" y="1233875"/>
            <a:ext cx="781050" cy="428625"/>
          </a:xfrm>
          <a:prstGeom prst="rect">
            <a:avLst/>
          </a:prstGeom>
          <a:noFill/>
          <a:ln>
            <a:noFill/>
          </a:ln>
        </p:spPr>
      </p:pic>
      <p:pic>
        <p:nvPicPr>
          <p:cNvPr id="411" name="Google Shape;411;g106a4305743_0_88"/>
          <p:cNvPicPr preferRelativeResize="0"/>
          <p:nvPr/>
        </p:nvPicPr>
        <p:blipFill>
          <a:blip r:embed="rId6">
            <a:alphaModFix/>
          </a:blip>
          <a:stretch>
            <a:fillRect/>
          </a:stretch>
        </p:blipFill>
        <p:spPr>
          <a:xfrm>
            <a:off x="7433100" y="1824775"/>
            <a:ext cx="628650" cy="428625"/>
          </a:xfrm>
          <a:prstGeom prst="rect">
            <a:avLst/>
          </a:prstGeom>
          <a:noFill/>
          <a:ln>
            <a:noFill/>
          </a:ln>
        </p:spPr>
      </p:pic>
      <p:sp>
        <p:nvSpPr>
          <p:cNvPr id="412" name="Google Shape;412;g106a4305743_0_88"/>
          <p:cNvSpPr txBox="1"/>
          <p:nvPr/>
        </p:nvSpPr>
        <p:spPr>
          <a:xfrm>
            <a:off x="105108" y="1156082"/>
            <a:ext cx="9714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　</a:t>
            </a:r>
            <a:r>
              <a:rPr lang="ja-JP" sz="1400" b="0" i="0" u="none" strike="noStrike" cap="none">
                <a:solidFill>
                  <a:srgbClr val="00A85F"/>
                </a:solidFill>
                <a:latin typeface="Arial"/>
                <a:ea typeface="Arial"/>
                <a:cs typeface="Arial"/>
                <a:sym typeface="Arial"/>
              </a:rPr>
              <a:t>[下書き]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　記載内容が、記載者以外からは閲覧できない状態で保存されます。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ja-JP"/>
              <a:t>②</a:t>
            </a:r>
            <a:r>
              <a:rPr lang="ja-JP">
                <a:solidFill>
                  <a:schemeClr val="dk1"/>
                </a:solidFill>
              </a:rPr>
              <a:t>　</a:t>
            </a:r>
            <a:r>
              <a:rPr lang="ja-JP">
                <a:solidFill>
                  <a:srgbClr val="00A85F"/>
                </a:solidFill>
              </a:rPr>
              <a:t>[更新]</a:t>
            </a:r>
            <a:endParaRPr/>
          </a:p>
          <a:p>
            <a:pPr marL="0" lvl="0" indent="0" algn="l" rtl="0">
              <a:spcBef>
                <a:spcPts val="0"/>
              </a:spcBef>
              <a:spcAft>
                <a:spcPts val="0"/>
              </a:spcAft>
              <a:buClr>
                <a:schemeClr val="dk1"/>
              </a:buClr>
              <a:buSzPts val="1400"/>
              <a:buFont typeface="Arial"/>
              <a:buNone/>
            </a:pPr>
            <a:r>
              <a:rPr lang="ja-JP">
                <a:solidFill>
                  <a:schemeClr val="dk1"/>
                </a:solidFill>
              </a:rPr>
              <a:t>　→　記載内容が、記載者以外からも閲覧できる状態で保存されます。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g106a4305743_0_88"/>
          <p:cNvSpPr txBox="1"/>
          <p:nvPr/>
        </p:nvSpPr>
        <p:spPr>
          <a:xfrm>
            <a:off x="-29600" y="860983"/>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シートへ記入したら、以下のボタンの押下を忘れずに行ってください</a:t>
            </a:r>
            <a:endParaRPr sz="1800" b="1" i="0" u="none" strike="noStrike" cap="none">
              <a:solidFill>
                <a:srgbClr val="000000"/>
              </a:solidFill>
              <a:latin typeface="Arial"/>
              <a:ea typeface="Arial"/>
              <a:cs typeface="Arial"/>
              <a:sym typeface="Arial"/>
            </a:endParaRPr>
          </a:p>
        </p:txBody>
      </p:sp>
      <p:sp>
        <p:nvSpPr>
          <p:cNvPr id="414" name="Google Shape;414;g106a4305743_0_88"/>
          <p:cNvSpPr/>
          <p:nvPr/>
        </p:nvSpPr>
        <p:spPr>
          <a:xfrm>
            <a:off x="335950" y="3186300"/>
            <a:ext cx="415500" cy="242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5" name="Google Shape;415;g106a4305743_0_88"/>
          <p:cNvSpPr/>
          <p:nvPr/>
        </p:nvSpPr>
        <p:spPr>
          <a:xfrm>
            <a:off x="838275" y="3186300"/>
            <a:ext cx="367800" cy="2427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6" name="Google Shape;416;g106a4305743_0_88"/>
          <p:cNvSpPr txBox="1"/>
          <p:nvPr/>
        </p:nvSpPr>
        <p:spPr>
          <a:xfrm>
            <a:off x="1152936" y="3123011"/>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②</a:t>
            </a:r>
            <a:endParaRPr sz="1800" b="0" i="0" u="none" strike="noStrike" cap="none">
              <a:solidFill>
                <a:srgbClr val="FF0000"/>
              </a:solidFill>
              <a:latin typeface="Arial"/>
              <a:ea typeface="Arial"/>
              <a:cs typeface="Arial"/>
              <a:sym typeface="Arial"/>
            </a:endParaRPr>
          </a:p>
        </p:txBody>
      </p:sp>
      <p:sp>
        <p:nvSpPr>
          <p:cNvPr id="417" name="Google Shape;417;g106a4305743_0_88"/>
          <p:cNvSpPr txBox="1"/>
          <p:nvPr/>
        </p:nvSpPr>
        <p:spPr>
          <a:xfrm>
            <a:off x="-36775" y="3123000"/>
            <a:ext cx="285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①</a:t>
            </a:r>
            <a:endParaRPr sz="1800" b="0" i="0" u="none" strike="noStrike" cap="none">
              <a:solidFill>
                <a:srgbClr val="FF0000"/>
              </a:solidFill>
              <a:latin typeface="Arial"/>
              <a:ea typeface="Arial"/>
              <a:cs typeface="Arial"/>
              <a:sym typeface="Arial"/>
            </a:endParaRPr>
          </a:p>
        </p:txBody>
      </p:sp>
      <p:sp>
        <p:nvSpPr>
          <p:cNvPr id="418" name="Google Shape;418;g106a4305743_0_88"/>
          <p:cNvSpPr/>
          <p:nvPr/>
        </p:nvSpPr>
        <p:spPr>
          <a:xfrm>
            <a:off x="7069975" y="28996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106a4305743_0_96"/>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5" name="Google Shape;425;g106a4305743_0_96"/>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シートの記入方法</a:t>
            </a:r>
            <a:endParaRPr/>
          </a:p>
        </p:txBody>
      </p:sp>
      <p:pic>
        <p:nvPicPr>
          <p:cNvPr id="426" name="Google Shape;426;g106a4305743_0_96"/>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427" name="Google Shape;427;g106a4305743_0_96"/>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428" name="Google Shape;428;g106a4305743_0_96"/>
          <p:cNvPicPr preferRelativeResize="0"/>
          <p:nvPr/>
        </p:nvPicPr>
        <p:blipFill>
          <a:blip r:embed="rId4">
            <a:alphaModFix/>
          </a:blip>
          <a:stretch>
            <a:fillRect/>
          </a:stretch>
        </p:blipFill>
        <p:spPr>
          <a:xfrm>
            <a:off x="725665" y="1491137"/>
            <a:ext cx="8454684" cy="2866000"/>
          </a:xfrm>
          <a:prstGeom prst="rect">
            <a:avLst/>
          </a:prstGeom>
          <a:noFill/>
          <a:ln w="9525" cap="flat" cmpd="sng">
            <a:solidFill>
              <a:srgbClr val="A5A5A5"/>
            </a:solidFill>
            <a:prstDash val="solid"/>
            <a:round/>
            <a:headEnd type="none" w="sm" len="sm"/>
            <a:tailEnd type="none" w="sm" len="sm"/>
          </a:ln>
        </p:spPr>
      </p:pic>
      <p:sp>
        <p:nvSpPr>
          <p:cNvPr id="429" name="Google Shape;429;g106a4305743_0_96"/>
          <p:cNvSpPr txBox="1"/>
          <p:nvPr/>
        </p:nvSpPr>
        <p:spPr>
          <a:xfrm>
            <a:off x="0" y="895708"/>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シートに</a:t>
            </a:r>
            <a:r>
              <a:rPr lang="ja-JP" sz="1800" b="1">
                <a:solidFill>
                  <a:srgbClr val="FF9300"/>
                </a:solidFill>
              </a:rPr>
              <a:t>面談で話したいこと</a:t>
            </a:r>
            <a:r>
              <a:rPr lang="ja-JP" sz="1800" b="1" i="0" u="none" strike="noStrike" cap="none">
                <a:solidFill>
                  <a:srgbClr val="000000"/>
                </a:solidFill>
                <a:latin typeface="Arial"/>
                <a:ea typeface="Arial"/>
                <a:cs typeface="Arial"/>
                <a:sym typeface="Arial"/>
              </a:rPr>
              <a:t>を記載してください</a:t>
            </a:r>
            <a:endParaRPr sz="1800" b="1" i="0" u="none" strike="noStrike" cap="none">
              <a:solidFill>
                <a:srgbClr val="000000"/>
              </a:solidFill>
              <a:latin typeface="Arial"/>
              <a:ea typeface="Arial"/>
              <a:cs typeface="Arial"/>
              <a:sym typeface="Arial"/>
            </a:endParaRPr>
          </a:p>
        </p:txBody>
      </p:sp>
      <p:sp>
        <p:nvSpPr>
          <p:cNvPr id="430" name="Google Shape;430;g106a4305743_0_96"/>
          <p:cNvSpPr txBox="1"/>
          <p:nvPr/>
        </p:nvSpPr>
        <p:spPr>
          <a:xfrm>
            <a:off x="1878903" y="1161489"/>
            <a:ext cx="614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※カーソルを枠内に移動させクリックすると記入できるようになります</a:t>
            </a:r>
            <a:endParaRPr sz="1400" b="0" i="0" u="none" strike="noStrike" cap="none">
              <a:solidFill>
                <a:srgbClr val="000000"/>
              </a:solidFill>
              <a:latin typeface="Arial"/>
              <a:ea typeface="Arial"/>
              <a:cs typeface="Arial"/>
              <a:sym typeface="Arial"/>
            </a:endParaRPr>
          </a:p>
        </p:txBody>
      </p:sp>
      <p:sp>
        <p:nvSpPr>
          <p:cNvPr id="431" name="Google Shape;431;g106a4305743_0_96"/>
          <p:cNvSpPr/>
          <p:nvPr/>
        </p:nvSpPr>
        <p:spPr>
          <a:xfrm>
            <a:off x="785475" y="4766075"/>
            <a:ext cx="7724700" cy="15378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2" name="Google Shape;432;g106a4305743_0_96"/>
          <p:cNvSpPr/>
          <p:nvPr/>
        </p:nvSpPr>
        <p:spPr>
          <a:xfrm>
            <a:off x="1022825" y="4537600"/>
            <a:ext cx="2369100" cy="479700"/>
          </a:xfrm>
          <a:prstGeom prst="rect">
            <a:avLst/>
          </a:prstGeom>
          <a:solidFill>
            <a:srgbClr val="FFFFFF"/>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3" name="Google Shape;433;g106a4305743_0_96"/>
          <p:cNvSpPr txBox="1"/>
          <p:nvPr/>
        </p:nvSpPr>
        <p:spPr>
          <a:xfrm>
            <a:off x="1212325" y="5103223"/>
            <a:ext cx="63996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①目標の進捗共有</a:t>
            </a:r>
            <a:endParaRPr sz="1800">
              <a:solidFill>
                <a:srgbClr val="FF9300"/>
              </a:solidFill>
            </a:endParaRPr>
          </a:p>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②上手くいっている事とその理由</a:t>
            </a:r>
            <a:endParaRPr sz="1800">
              <a:solidFill>
                <a:srgbClr val="FF9300"/>
              </a:solidFill>
            </a:endParaRPr>
          </a:p>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③上手くいっていない事と改善方法</a:t>
            </a:r>
            <a:endParaRPr sz="1800">
              <a:solidFill>
                <a:srgbClr val="FF9300"/>
              </a:solidFill>
            </a:endParaRPr>
          </a:p>
          <a:p>
            <a:pPr marL="0" marR="0" lvl="0" indent="0" algn="l" rtl="0">
              <a:lnSpc>
                <a:spcPct val="100000"/>
              </a:lnSpc>
              <a:spcBef>
                <a:spcPts val="0"/>
              </a:spcBef>
              <a:spcAft>
                <a:spcPts val="0"/>
              </a:spcAft>
              <a:buClr>
                <a:srgbClr val="000000"/>
              </a:buClr>
              <a:buSzPts val="1800"/>
              <a:buFont typeface="Arial"/>
              <a:buNone/>
            </a:pPr>
            <a:r>
              <a:rPr lang="ja-JP" sz="1800">
                <a:solidFill>
                  <a:srgbClr val="FF9300"/>
                </a:solidFill>
              </a:rPr>
              <a:t>④コンディション面や相談したい事</a:t>
            </a:r>
            <a:endParaRPr sz="1200" b="0" i="0" u="none" strike="noStrike" cap="none">
              <a:solidFill>
                <a:srgbClr val="000000"/>
              </a:solidFill>
              <a:latin typeface="Arial"/>
              <a:ea typeface="Arial"/>
              <a:cs typeface="Arial"/>
              <a:sym typeface="Arial"/>
            </a:endParaRPr>
          </a:p>
        </p:txBody>
      </p:sp>
      <p:sp>
        <p:nvSpPr>
          <p:cNvPr id="434" name="Google Shape;434;g106a4305743_0_96"/>
          <p:cNvSpPr txBox="1"/>
          <p:nvPr/>
        </p:nvSpPr>
        <p:spPr>
          <a:xfrm>
            <a:off x="1488273" y="4592823"/>
            <a:ext cx="2262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t>参考アジェンダ</a:t>
            </a:r>
            <a:endParaRPr sz="1400" b="0" i="0" u="none" strike="noStrike" cap="none">
              <a:solidFill>
                <a:srgbClr val="000000"/>
              </a:solidFill>
              <a:latin typeface="Arial"/>
              <a:ea typeface="Arial"/>
              <a:cs typeface="Arial"/>
              <a:sym typeface="Arial"/>
            </a:endParaRPr>
          </a:p>
        </p:txBody>
      </p:sp>
      <p:pic>
        <p:nvPicPr>
          <p:cNvPr id="435" name="Google Shape;435;g106a4305743_0_96" descr="バッジ: チェックマーク 1 枠線"/>
          <p:cNvPicPr preferRelativeResize="0"/>
          <p:nvPr/>
        </p:nvPicPr>
        <p:blipFill rotWithShape="1">
          <a:blip r:embed="rId5">
            <a:alphaModFix/>
          </a:blip>
          <a:srcRect/>
          <a:stretch/>
        </p:blipFill>
        <p:spPr>
          <a:xfrm>
            <a:off x="1093576" y="4542021"/>
            <a:ext cx="470889" cy="470889"/>
          </a:xfrm>
          <a:prstGeom prst="rect">
            <a:avLst/>
          </a:prstGeom>
          <a:noFill/>
          <a:ln>
            <a:noFill/>
          </a:ln>
        </p:spPr>
      </p:pic>
      <p:sp>
        <p:nvSpPr>
          <p:cNvPr id="436" name="Google Shape;436;g106a4305743_0_96"/>
          <p:cNvSpPr/>
          <p:nvPr/>
        </p:nvSpPr>
        <p:spPr>
          <a:xfrm>
            <a:off x="6876725" y="4937775"/>
            <a:ext cx="2262300" cy="830700"/>
          </a:xfrm>
          <a:prstGeom prst="wedgeRectCallout">
            <a:avLst>
              <a:gd name="adj1" fmla="val -72607"/>
              <a:gd name="adj2" fmla="val 45549"/>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必要であれば</a:t>
            </a:r>
            <a:r>
              <a:rPr lang="ja-JP" b="1"/>
              <a:t>面談の参考アジェンダを記載する</a:t>
            </a:r>
            <a:endParaRPr sz="1400" b="1" i="0" u="none" strike="noStrike" cap="none">
              <a:solidFill>
                <a:srgbClr val="000000"/>
              </a:solidFill>
              <a:latin typeface="Arial"/>
              <a:ea typeface="Arial"/>
              <a:cs typeface="Arial"/>
              <a:sym typeface="Arial"/>
            </a:endParaRPr>
          </a:p>
        </p:txBody>
      </p:sp>
      <p:sp>
        <p:nvSpPr>
          <p:cNvPr id="437" name="Google Shape;437;g106a4305743_0_96"/>
          <p:cNvSpPr/>
          <p:nvPr/>
        </p:nvSpPr>
        <p:spPr>
          <a:xfrm>
            <a:off x="785475" y="2001475"/>
            <a:ext cx="8353500" cy="17514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8" name="Google Shape;438;g106a4305743_0_96"/>
          <p:cNvSpPr/>
          <p:nvPr/>
        </p:nvSpPr>
        <p:spPr>
          <a:xfrm>
            <a:off x="7069975" y="22900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06a4305743_0_104"/>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g106a4305743_0_104"/>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シートの更新</a:t>
            </a:r>
            <a:endParaRPr/>
          </a:p>
        </p:txBody>
      </p:sp>
      <p:pic>
        <p:nvPicPr>
          <p:cNvPr id="446" name="Google Shape;446;g106a4305743_0_104"/>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447" name="Google Shape;447;g106a4305743_0_104"/>
          <p:cNvSpPr/>
          <p:nvPr/>
        </p:nvSpPr>
        <p:spPr>
          <a:xfrm>
            <a:off x="6547850" y="179900"/>
            <a:ext cx="1378500" cy="471000"/>
          </a:xfrm>
          <a:prstGeom prst="roundRect">
            <a:avLst>
              <a:gd name="adj" fmla="val 16667"/>
            </a:avLst>
          </a:prstGeom>
          <a:solidFill>
            <a:srgbClr val="FFE599"/>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被評価者</a:t>
            </a:r>
            <a:endParaRPr b="1">
              <a:solidFill>
                <a:srgbClr val="FF0000"/>
              </a:solidFill>
            </a:endParaRPr>
          </a:p>
        </p:txBody>
      </p:sp>
      <p:pic>
        <p:nvPicPr>
          <p:cNvPr id="448" name="Google Shape;448;g106a4305743_0_104"/>
          <p:cNvPicPr preferRelativeResize="0"/>
          <p:nvPr/>
        </p:nvPicPr>
        <p:blipFill>
          <a:blip r:embed="rId4">
            <a:alphaModFix/>
          </a:blip>
          <a:stretch>
            <a:fillRect/>
          </a:stretch>
        </p:blipFill>
        <p:spPr>
          <a:xfrm>
            <a:off x="161650" y="1958975"/>
            <a:ext cx="9601200" cy="4103593"/>
          </a:xfrm>
          <a:prstGeom prst="rect">
            <a:avLst/>
          </a:prstGeom>
          <a:noFill/>
          <a:ln w="9525" cap="flat" cmpd="sng">
            <a:solidFill>
              <a:srgbClr val="A5A5A5"/>
            </a:solidFill>
            <a:prstDash val="solid"/>
            <a:round/>
            <a:headEnd type="none" w="sm" len="sm"/>
            <a:tailEnd type="none" w="sm" len="sm"/>
          </a:ln>
        </p:spPr>
      </p:pic>
      <p:sp>
        <p:nvSpPr>
          <p:cNvPr id="449" name="Google Shape;449;g106a4305743_0_104"/>
          <p:cNvSpPr txBox="1"/>
          <p:nvPr/>
        </p:nvSpPr>
        <p:spPr>
          <a:xfrm>
            <a:off x="0" y="1004396"/>
            <a:ext cx="9906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rgbClr val="00A85F"/>
                </a:solidFill>
              </a:rPr>
              <a:t>［更新］</a:t>
            </a:r>
            <a:r>
              <a:rPr lang="ja-JP" sz="1800" b="1" i="0" u="none" strike="noStrike" cap="none">
                <a:solidFill>
                  <a:srgbClr val="000000"/>
                </a:solidFill>
                <a:latin typeface="Arial"/>
                <a:ea typeface="Arial"/>
                <a:cs typeface="Arial"/>
                <a:sym typeface="Arial"/>
              </a:rPr>
              <a:t>ボタンを押し、評価者</a:t>
            </a:r>
            <a:r>
              <a:rPr lang="ja-JP" sz="1800" b="1"/>
              <a:t>が記載内容を確認できるようにしてください。</a:t>
            </a:r>
            <a:endParaRPr sz="1800" b="1" i="0" u="none" strike="noStrike" cap="none">
              <a:solidFill>
                <a:srgbClr val="000000"/>
              </a:solidFill>
              <a:latin typeface="Arial"/>
              <a:ea typeface="Arial"/>
              <a:cs typeface="Arial"/>
              <a:sym typeface="Arial"/>
            </a:endParaRPr>
          </a:p>
        </p:txBody>
      </p:sp>
      <p:sp>
        <p:nvSpPr>
          <p:cNvPr id="450" name="Google Shape;450;g106a4305743_0_104"/>
          <p:cNvSpPr/>
          <p:nvPr/>
        </p:nvSpPr>
        <p:spPr>
          <a:xfrm>
            <a:off x="733525" y="2294850"/>
            <a:ext cx="3855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1" name="Google Shape;451;g106a4305743_0_104"/>
          <p:cNvSpPr/>
          <p:nvPr/>
        </p:nvSpPr>
        <p:spPr>
          <a:xfrm>
            <a:off x="7069975" y="28996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06a4305743_0_112"/>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8" name="Google Shape;458;g106a4305743_0_112"/>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シートの選択方法</a:t>
            </a:r>
            <a:endParaRPr/>
          </a:p>
        </p:txBody>
      </p:sp>
      <p:pic>
        <p:nvPicPr>
          <p:cNvPr id="459" name="Google Shape;459;g106a4305743_0_112"/>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460" name="Google Shape;460;g106a4305743_0_112"/>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461" name="Google Shape;461;g106a4305743_0_112"/>
          <p:cNvPicPr preferRelativeResize="0"/>
          <p:nvPr/>
        </p:nvPicPr>
        <p:blipFill>
          <a:blip r:embed="rId4">
            <a:alphaModFix/>
          </a:blip>
          <a:stretch>
            <a:fillRect/>
          </a:stretch>
        </p:blipFill>
        <p:spPr>
          <a:xfrm>
            <a:off x="659138" y="2585675"/>
            <a:ext cx="8275824" cy="3750474"/>
          </a:xfrm>
          <a:prstGeom prst="rect">
            <a:avLst/>
          </a:prstGeom>
          <a:noFill/>
          <a:ln w="9525" cap="flat" cmpd="sng">
            <a:solidFill>
              <a:srgbClr val="A5A5A5"/>
            </a:solidFill>
            <a:prstDash val="solid"/>
            <a:round/>
            <a:headEnd type="none" w="sm" len="sm"/>
            <a:tailEnd type="none" w="sm" len="sm"/>
          </a:ln>
        </p:spPr>
      </p:pic>
      <p:sp>
        <p:nvSpPr>
          <p:cNvPr id="462" name="Google Shape;462;g106a4305743_0_112"/>
          <p:cNvSpPr/>
          <p:nvPr/>
        </p:nvSpPr>
        <p:spPr>
          <a:xfrm>
            <a:off x="2401100" y="1158425"/>
            <a:ext cx="5165100" cy="136620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63" name="Google Shape;463;g106a4305743_0_112"/>
          <p:cNvSpPr txBox="1"/>
          <p:nvPr/>
        </p:nvSpPr>
        <p:spPr>
          <a:xfrm>
            <a:off x="0" y="830704"/>
            <a:ext cx="9906000" cy="387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今期の評価期間をプルダウンから選択し、記入するシートを選択します</a:t>
            </a:r>
            <a:endParaRPr sz="1800" b="1" i="0" u="none" strike="noStrike" cap="none">
              <a:solidFill>
                <a:srgbClr val="000000"/>
              </a:solidFill>
              <a:latin typeface="Arial"/>
              <a:ea typeface="Arial"/>
              <a:cs typeface="Arial"/>
              <a:sym typeface="Arial"/>
            </a:endParaRPr>
          </a:p>
        </p:txBody>
      </p:sp>
      <p:sp>
        <p:nvSpPr>
          <p:cNvPr id="464" name="Google Shape;464;g106a4305743_0_112"/>
          <p:cNvSpPr txBox="1"/>
          <p:nvPr/>
        </p:nvSpPr>
        <p:spPr>
          <a:xfrm>
            <a:off x="2422400" y="1221125"/>
            <a:ext cx="47493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a:t>
            </a:r>
            <a:r>
              <a:rPr lang="ja-JP">
                <a:solidFill>
                  <a:srgbClr val="000000"/>
                </a:solidFill>
              </a:rPr>
              <a:t>［</a:t>
            </a:r>
            <a:r>
              <a:rPr lang="ja-JP" sz="1400" b="0" i="0" u="none" strike="noStrike" cap="none">
                <a:solidFill>
                  <a:srgbClr val="000000"/>
                </a:solidFill>
                <a:latin typeface="Arial"/>
                <a:ea typeface="Arial"/>
                <a:cs typeface="Arial"/>
                <a:sym typeface="Arial"/>
              </a:rPr>
              <a:t>評価期選択</a:t>
            </a:r>
            <a:r>
              <a:rPr lang="ja-JP">
                <a:solidFill>
                  <a:srgbClr val="000000"/>
                </a:solidFill>
              </a:rPr>
              <a:t>］</a:t>
            </a:r>
            <a:r>
              <a:rPr lang="ja-JP" sz="1400" b="0" i="0" u="none" strike="noStrike" cap="none">
                <a:solidFill>
                  <a:srgbClr val="000000"/>
                </a:solidFill>
                <a:latin typeface="Arial"/>
                <a:ea typeface="Arial"/>
                <a:cs typeface="Arial"/>
                <a:sym typeface="Arial"/>
              </a:rPr>
              <a:t>から「</a:t>
            </a:r>
            <a:r>
              <a:rPr lang="ja-JP">
                <a:solidFill>
                  <a:srgbClr val="000000"/>
                </a:solidFill>
              </a:rPr>
              <a:t>（該当の評価期名）</a:t>
            </a:r>
            <a:r>
              <a:rPr lang="ja-JP" sz="1400" b="0" i="0" u="none" strike="noStrike" cap="none">
                <a:solidFill>
                  <a:srgbClr val="000000"/>
                </a:solidFill>
                <a:latin typeface="Arial"/>
                <a:ea typeface="Arial"/>
                <a:cs typeface="Arial"/>
                <a:sym typeface="Arial"/>
              </a:rPr>
              <a:t>」を選択</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②</a:t>
            </a:r>
            <a:r>
              <a:rPr lang="ja-JP">
                <a:solidFill>
                  <a:srgbClr val="000000"/>
                </a:solidFill>
              </a:rPr>
              <a:t>［</a:t>
            </a:r>
            <a:r>
              <a:rPr lang="ja-JP"/>
              <a:t>評価・承認するシート</a:t>
            </a:r>
            <a:r>
              <a:rPr lang="ja-JP">
                <a:solidFill>
                  <a:srgbClr val="000000"/>
                </a:solidFill>
              </a:rPr>
              <a:t>］をクリック</a:t>
            </a: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ja-JP">
                <a:solidFill>
                  <a:srgbClr val="000000"/>
                </a:solidFill>
              </a:rPr>
              <a:t>③</a:t>
            </a:r>
            <a:r>
              <a:rPr lang="ja-JP"/>
              <a:t>フィードバックを記入するシートを選択</a:t>
            </a:r>
            <a:endParaRPr sz="1400" b="0" i="0" u="none" strike="noStrike" cap="none">
              <a:solidFill>
                <a:srgbClr val="000000"/>
              </a:solidFill>
              <a:latin typeface="Arial"/>
              <a:ea typeface="Arial"/>
              <a:cs typeface="Arial"/>
              <a:sym typeface="Arial"/>
            </a:endParaRPr>
          </a:p>
        </p:txBody>
      </p:sp>
      <p:sp>
        <p:nvSpPr>
          <p:cNvPr id="465" name="Google Shape;465;g106a4305743_0_112"/>
          <p:cNvSpPr/>
          <p:nvPr/>
        </p:nvSpPr>
        <p:spPr>
          <a:xfrm>
            <a:off x="7702700" y="1303963"/>
            <a:ext cx="1902300" cy="469200"/>
          </a:xfrm>
          <a:prstGeom prst="wedgeRectCallout">
            <a:avLst>
              <a:gd name="adj1" fmla="val -80679"/>
              <a:gd name="adj2" fmla="val -38552"/>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評価期名を変更する</a:t>
            </a:r>
            <a:endParaRPr sz="1400" b="1" i="0" u="none" strike="noStrike" cap="none">
              <a:solidFill>
                <a:srgbClr val="000000"/>
              </a:solidFill>
              <a:latin typeface="Arial"/>
              <a:ea typeface="Arial"/>
              <a:cs typeface="Arial"/>
              <a:sym typeface="Arial"/>
            </a:endParaRPr>
          </a:p>
        </p:txBody>
      </p:sp>
      <p:sp>
        <p:nvSpPr>
          <p:cNvPr id="466" name="Google Shape;466;g106a4305743_0_112"/>
          <p:cNvSpPr/>
          <p:nvPr/>
        </p:nvSpPr>
        <p:spPr>
          <a:xfrm>
            <a:off x="7855575" y="2246450"/>
            <a:ext cx="1850100" cy="469200"/>
          </a:xfrm>
          <a:prstGeom prst="wedgeRectCallout">
            <a:avLst>
              <a:gd name="adj1" fmla="val -88653"/>
              <a:gd name="adj2" fmla="val -30286"/>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シート名を変更する</a:t>
            </a:r>
            <a:endParaRPr sz="1400" b="1" i="0" u="none" strike="noStrike" cap="none">
              <a:solidFill>
                <a:srgbClr val="000000"/>
              </a:solidFill>
              <a:latin typeface="Arial"/>
              <a:ea typeface="Arial"/>
              <a:cs typeface="Arial"/>
              <a:sym typeface="Arial"/>
            </a:endParaRPr>
          </a:p>
        </p:txBody>
      </p:sp>
      <p:sp>
        <p:nvSpPr>
          <p:cNvPr id="467" name="Google Shape;467;g106a4305743_0_112"/>
          <p:cNvSpPr/>
          <p:nvPr/>
        </p:nvSpPr>
        <p:spPr>
          <a:xfrm>
            <a:off x="143950" y="2106450"/>
            <a:ext cx="2257200" cy="675000"/>
          </a:xfrm>
          <a:prstGeom prst="wedgeRectCallout">
            <a:avLst>
              <a:gd name="adj1" fmla="val 40411"/>
              <a:gd name="adj2" fmla="val 10419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ダッシュボード画面のキャプチャを差し替える</a:t>
            </a:r>
            <a:endParaRPr sz="1400" b="1" i="0" u="none" strike="noStrike" cap="none">
              <a:solidFill>
                <a:srgbClr val="000000"/>
              </a:solidFill>
              <a:latin typeface="Arial"/>
              <a:ea typeface="Arial"/>
              <a:cs typeface="Arial"/>
              <a:sym typeface="Arial"/>
            </a:endParaRPr>
          </a:p>
        </p:txBody>
      </p:sp>
      <p:sp>
        <p:nvSpPr>
          <p:cNvPr id="468" name="Google Shape;468;g106a4305743_0_112"/>
          <p:cNvSpPr/>
          <p:nvPr/>
        </p:nvSpPr>
        <p:spPr>
          <a:xfrm>
            <a:off x="7084850" y="2852350"/>
            <a:ext cx="1759200" cy="219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69" name="Google Shape;469;g106a4305743_0_112"/>
          <p:cNvSpPr/>
          <p:nvPr/>
        </p:nvSpPr>
        <p:spPr>
          <a:xfrm>
            <a:off x="4770700" y="3240900"/>
            <a:ext cx="4073400" cy="2721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0" name="Google Shape;470;g106a4305743_0_112"/>
          <p:cNvSpPr/>
          <p:nvPr/>
        </p:nvSpPr>
        <p:spPr>
          <a:xfrm>
            <a:off x="1683875" y="4487750"/>
            <a:ext cx="1017000" cy="2193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1" name="Google Shape;471;g106a4305743_0_112"/>
          <p:cNvSpPr txBox="1"/>
          <p:nvPr/>
        </p:nvSpPr>
        <p:spPr>
          <a:xfrm>
            <a:off x="6669361" y="278124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FF0000"/>
                </a:solidFill>
                <a:latin typeface="Arial"/>
                <a:ea typeface="Arial"/>
                <a:cs typeface="Arial"/>
                <a:sym typeface="Arial"/>
              </a:rPr>
              <a:t>①</a:t>
            </a:r>
            <a:endParaRPr sz="1800" b="0" i="0" u="none" strike="noStrike" cap="none">
              <a:solidFill>
                <a:srgbClr val="FF0000"/>
              </a:solidFill>
              <a:latin typeface="Arial"/>
              <a:ea typeface="Arial"/>
              <a:cs typeface="Arial"/>
              <a:sym typeface="Arial"/>
            </a:endParaRPr>
          </a:p>
        </p:txBody>
      </p:sp>
      <p:sp>
        <p:nvSpPr>
          <p:cNvPr id="472" name="Google Shape;472;g106a4305743_0_112"/>
          <p:cNvSpPr txBox="1"/>
          <p:nvPr/>
        </p:nvSpPr>
        <p:spPr>
          <a:xfrm>
            <a:off x="4355211" y="314369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②</a:t>
            </a:r>
            <a:endParaRPr sz="1800" b="0" i="0" u="none" strike="noStrike" cap="none">
              <a:solidFill>
                <a:srgbClr val="FF0000"/>
              </a:solidFill>
              <a:latin typeface="Arial"/>
              <a:ea typeface="Arial"/>
              <a:cs typeface="Arial"/>
              <a:sym typeface="Arial"/>
            </a:endParaRPr>
          </a:p>
        </p:txBody>
      </p:sp>
      <p:sp>
        <p:nvSpPr>
          <p:cNvPr id="473" name="Google Shape;473;g106a4305743_0_112"/>
          <p:cNvSpPr txBox="1"/>
          <p:nvPr/>
        </p:nvSpPr>
        <p:spPr>
          <a:xfrm>
            <a:off x="1268386" y="437329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③</a:t>
            </a:r>
            <a:endParaRPr sz="1800" b="0" i="0" u="none" strike="noStrike" cap="none">
              <a:solidFill>
                <a:srgbClr val="FF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06a4305743_0_12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0" name="Google Shape;480;g106a4305743_0_12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シート内のボタンについて</a:t>
            </a:r>
            <a:endParaRPr/>
          </a:p>
        </p:txBody>
      </p:sp>
      <p:pic>
        <p:nvPicPr>
          <p:cNvPr id="481" name="Google Shape;481;g106a4305743_0_120"/>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482" name="Google Shape;482;g106a4305743_0_120"/>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483" name="Google Shape;483;g106a4305743_0_120"/>
          <p:cNvPicPr preferRelativeResize="0"/>
          <p:nvPr/>
        </p:nvPicPr>
        <p:blipFill>
          <a:blip r:embed="rId4">
            <a:alphaModFix/>
          </a:blip>
          <a:stretch>
            <a:fillRect/>
          </a:stretch>
        </p:blipFill>
        <p:spPr>
          <a:xfrm>
            <a:off x="161650" y="2713300"/>
            <a:ext cx="9601199" cy="3400675"/>
          </a:xfrm>
          <a:prstGeom prst="rect">
            <a:avLst/>
          </a:prstGeom>
          <a:noFill/>
          <a:ln w="9525" cap="flat" cmpd="sng">
            <a:solidFill>
              <a:srgbClr val="A5A5A5"/>
            </a:solidFill>
            <a:prstDash val="solid"/>
            <a:round/>
            <a:headEnd type="none" w="sm" len="sm"/>
            <a:tailEnd type="none" w="sm" len="sm"/>
          </a:ln>
        </p:spPr>
      </p:pic>
      <p:pic>
        <p:nvPicPr>
          <p:cNvPr id="484" name="Google Shape;484;g106a4305743_0_120"/>
          <p:cNvPicPr preferRelativeResize="0"/>
          <p:nvPr/>
        </p:nvPicPr>
        <p:blipFill>
          <a:blip r:embed="rId5">
            <a:alphaModFix/>
          </a:blip>
          <a:stretch>
            <a:fillRect/>
          </a:stretch>
        </p:blipFill>
        <p:spPr>
          <a:xfrm>
            <a:off x="6846575" y="1242750"/>
            <a:ext cx="781050" cy="428625"/>
          </a:xfrm>
          <a:prstGeom prst="rect">
            <a:avLst/>
          </a:prstGeom>
          <a:noFill/>
          <a:ln>
            <a:noFill/>
          </a:ln>
        </p:spPr>
      </p:pic>
      <p:pic>
        <p:nvPicPr>
          <p:cNvPr id="485" name="Google Shape;485;g106a4305743_0_120"/>
          <p:cNvPicPr preferRelativeResize="0"/>
          <p:nvPr/>
        </p:nvPicPr>
        <p:blipFill>
          <a:blip r:embed="rId6">
            <a:alphaModFix/>
          </a:blip>
          <a:stretch>
            <a:fillRect/>
          </a:stretch>
        </p:blipFill>
        <p:spPr>
          <a:xfrm>
            <a:off x="6922775" y="1833650"/>
            <a:ext cx="628650" cy="428625"/>
          </a:xfrm>
          <a:prstGeom prst="rect">
            <a:avLst/>
          </a:prstGeom>
          <a:noFill/>
          <a:ln>
            <a:noFill/>
          </a:ln>
        </p:spPr>
      </p:pic>
      <p:sp>
        <p:nvSpPr>
          <p:cNvPr id="486" name="Google Shape;486;g106a4305743_0_120"/>
          <p:cNvSpPr txBox="1"/>
          <p:nvPr/>
        </p:nvSpPr>
        <p:spPr>
          <a:xfrm>
            <a:off x="-29600" y="860983"/>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シートへ記入したら、以下のボタンの押下を忘れずに行ってください</a:t>
            </a:r>
            <a:endParaRPr sz="1800" b="1" i="0" u="none" strike="noStrike" cap="none">
              <a:solidFill>
                <a:srgbClr val="000000"/>
              </a:solidFill>
              <a:latin typeface="Arial"/>
              <a:ea typeface="Arial"/>
              <a:cs typeface="Arial"/>
              <a:sym typeface="Arial"/>
            </a:endParaRPr>
          </a:p>
        </p:txBody>
      </p:sp>
      <p:sp>
        <p:nvSpPr>
          <p:cNvPr id="487" name="Google Shape;487;g106a4305743_0_120"/>
          <p:cNvSpPr txBox="1"/>
          <p:nvPr/>
        </p:nvSpPr>
        <p:spPr>
          <a:xfrm>
            <a:off x="299275" y="1157050"/>
            <a:ext cx="93567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①　</a:t>
            </a:r>
            <a:r>
              <a:rPr lang="ja-JP" sz="1400" b="0" i="0" u="none" strike="noStrike" cap="none">
                <a:solidFill>
                  <a:srgbClr val="00A85F"/>
                </a:solidFill>
                <a:latin typeface="Arial"/>
                <a:ea typeface="Arial"/>
                <a:cs typeface="Arial"/>
                <a:sym typeface="Arial"/>
              </a:rPr>
              <a:t>[下書き]</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　記載内容が、記載者以外からは閲覧できない状態で保存されます。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ja-JP"/>
              <a:t>②</a:t>
            </a:r>
            <a:r>
              <a:rPr lang="ja-JP">
                <a:solidFill>
                  <a:schemeClr val="dk1"/>
                </a:solidFill>
              </a:rPr>
              <a:t>　</a:t>
            </a:r>
            <a:r>
              <a:rPr lang="ja-JP">
                <a:solidFill>
                  <a:srgbClr val="00A85F"/>
                </a:solidFill>
              </a:rPr>
              <a:t>[更新]</a:t>
            </a:r>
            <a:endParaRPr/>
          </a:p>
          <a:p>
            <a:pPr marL="0" lvl="0" indent="0" algn="l" rtl="0">
              <a:spcBef>
                <a:spcPts val="0"/>
              </a:spcBef>
              <a:spcAft>
                <a:spcPts val="0"/>
              </a:spcAft>
              <a:buClr>
                <a:schemeClr val="dk1"/>
              </a:buClr>
              <a:buSzPts val="1400"/>
              <a:buFont typeface="Arial"/>
              <a:buNone/>
            </a:pPr>
            <a:r>
              <a:rPr lang="ja-JP">
                <a:solidFill>
                  <a:schemeClr val="dk1"/>
                </a:solidFill>
              </a:rPr>
              <a:t>　→　記載内容が、記載者以外からも閲覧できる状態で保存されます。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g106a4305743_0_120"/>
          <p:cNvSpPr/>
          <p:nvPr/>
        </p:nvSpPr>
        <p:spPr>
          <a:xfrm>
            <a:off x="245200" y="3075550"/>
            <a:ext cx="4875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9" name="Google Shape;489;g106a4305743_0_120"/>
          <p:cNvSpPr/>
          <p:nvPr/>
        </p:nvSpPr>
        <p:spPr>
          <a:xfrm>
            <a:off x="768300" y="3075550"/>
            <a:ext cx="3879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0" name="Google Shape;490;g106a4305743_0_120"/>
          <p:cNvSpPr txBox="1"/>
          <p:nvPr/>
        </p:nvSpPr>
        <p:spPr>
          <a:xfrm>
            <a:off x="1110636" y="302379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②</a:t>
            </a:r>
            <a:endParaRPr sz="1800" b="0" i="0" u="none" strike="noStrike" cap="none">
              <a:solidFill>
                <a:srgbClr val="FF0000"/>
              </a:solidFill>
              <a:latin typeface="Arial"/>
              <a:ea typeface="Arial"/>
              <a:cs typeface="Arial"/>
              <a:sym typeface="Arial"/>
            </a:endParaRPr>
          </a:p>
        </p:txBody>
      </p:sp>
      <p:sp>
        <p:nvSpPr>
          <p:cNvPr id="491" name="Google Shape;491;g106a4305743_0_120"/>
          <p:cNvSpPr txBox="1"/>
          <p:nvPr/>
        </p:nvSpPr>
        <p:spPr>
          <a:xfrm>
            <a:off x="-116214" y="3023798"/>
            <a:ext cx="41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FF0000"/>
                </a:solidFill>
              </a:rPr>
              <a:t>①</a:t>
            </a:r>
            <a:endParaRPr sz="1800" b="0" i="0" u="none" strike="noStrike" cap="none">
              <a:solidFill>
                <a:srgbClr val="FF0000"/>
              </a:solidFill>
              <a:latin typeface="Arial"/>
              <a:ea typeface="Arial"/>
              <a:cs typeface="Arial"/>
              <a:sym typeface="Arial"/>
            </a:endParaRPr>
          </a:p>
        </p:txBody>
      </p:sp>
      <p:sp>
        <p:nvSpPr>
          <p:cNvPr id="492" name="Google Shape;492;g106a4305743_0_120"/>
          <p:cNvSpPr/>
          <p:nvPr/>
        </p:nvSpPr>
        <p:spPr>
          <a:xfrm>
            <a:off x="7069975" y="33568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106a4305743_0_12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9" name="Google Shape;499;g106a4305743_0_12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シートの記入方法</a:t>
            </a:r>
            <a:endParaRPr/>
          </a:p>
        </p:txBody>
      </p:sp>
      <p:pic>
        <p:nvPicPr>
          <p:cNvPr id="500" name="Google Shape;500;g106a4305743_0_128"/>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501" name="Google Shape;501;g106a4305743_0_128"/>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502" name="Google Shape;502;g106a4305743_0_128"/>
          <p:cNvPicPr preferRelativeResize="0"/>
          <p:nvPr/>
        </p:nvPicPr>
        <p:blipFill>
          <a:blip r:embed="rId4">
            <a:alphaModFix/>
          </a:blip>
          <a:stretch>
            <a:fillRect/>
          </a:stretch>
        </p:blipFill>
        <p:spPr>
          <a:xfrm>
            <a:off x="738175" y="1550600"/>
            <a:ext cx="8429649" cy="3083000"/>
          </a:xfrm>
          <a:prstGeom prst="rect">
            <a:avLst/>
          </a:prstGeom>
          <a:noFill/>
          <a:ln w="9525" cap="flat" cmpd="sng">
            <a:solidFill>
              <a:srgbClr val="A5A5A5"/>
            </a:solidFill>
            <a:prstDash val="solid"/>
            <a:round/>
            <a:headEnd type="none" w="sm" len="sm"/>
            <a:tailEnd type="none" w="sm" len="sm"/>
          </a:ln>
        </p:spPr>
      </p:pic>
      <p:sp>
        <p:nvSpPr>
          <p:cNvPr id="503" name="Google Shape;503;g106a4305743_0_128"/>
          <p:cNvSpPr txBox="1"/>
          <p:nvPr/>
        </p:nvSpPr>
        <p:spPr>
          <a:xfrm>
            <a:off x="0" y="895708"/>
            <a:ext cx="9906000" cy="265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ja-JP" sz="1800" b="1" i="0" u="none" strike="noStrike" cap="none">
                <a:solidFill>
                  <a:srgbClr val="000000"/>
                </a:solidFill>
                <a:latin typeface="Arial"/>
                <a:ea typeface="Arial"/>
                <a:cs typeface="Arial"/>
                <a:sym typeface="Arial"/>
              </a:rPr>
              <a:t>シートに</a:t>
            </a:r>
            <a:r>
              <a:rPr lang="ja-JP" sz="1800" b="1">
                <a:solidFill>
                  <a:srgbClr val="FF9300"/>
                </a:solidFill>
              </a:rPr>
              <a:t>面談で伝えたこと・フィードバック</a:t>
            </a:r>
            <a:r>
              <a:rPr lang="ja-JP" sz="1800" b="1" i="0" u="none" strike="noStrike" cap="none">
                <a:solidFill>
                  <a:srgbClr val="000000"/>
                </a:solidFill>
                <a:latin typeface="Arial"/>
                <a:ea typeface="Arial"/>
                <a:cs typeface="Arial"/>
                <a:sym typeface="Arial"/>
              </a:rPr>
              <a:t>を記載してください</a:t>
            </a:r>
            <a:endParaRPr sz="1800" b="1" i="0" u="none" strike="noStrike" cap="none">
              <a:solidFill>
                <a:srgbClr val="000000"/>
              </a:solidFill>
              <a:latin typeface="Arial"/>
              <a:ea typeface="Arial"/>
              <a:cs typeface="Arial"/>
              <a:sym typeface="Arial"/>
            </a:endParaRPr>
          </a:p>
        </p:txBody>
      </p:sp>
      <p:sp>
        <p:nvSpPr>
          <p:cNvPr id="504" name="Google Shape;504;g106a4305743_0_128"/>
          <p:cNvSpPr txBox="1"/>
          <p:nvPr/>
        </p:nvSpPr>
        <p:spPr>
          <a:xfrm>
            <a:off x="1878903" y="1161489"/>
            <a:ext cx="614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※カーソルを枠内に移動させクリックすると記入できるようになります</a:t>
            </a:r>
            <a:endParaRPr sz="1400" b="0" i="0" u="none" strike="noStrike" cap="none">
              <a:solidFill>
                <a:srgbClr val="000000"/>
              </a:solidFill>
              <a:latin typeface="Arial"/>
              <a:ea typeface="Arial"/>
              <a:cs typeface="Arial"/>
              <a:sym typeface="Arial"/>
            </a:endParaRPr>
          </a:p>
        </p:txBody>
      </p:sp>
      <p:sp>
        <p:nvSpPr>
          <p:cNvPr id="505" name="Google Shape;505;g106a4305743_0_128"/>
          <p:cNvSpPr/>
          <p:nvPr/>
        </p:nvSpPr>
        <p:spPr>
          <a:xfrm>
            <a:off x="1099900" y="5069675"/>
            <a:ext cx="7724700" cy="1200600"/>
          </a:xfrm>
          <a:prstGeom prst="roundRect">
            <a:avLst>
              <a:gd name="adj" fmla="val 16667"/>
            </a:avLst>
          </a:prstGeom>
          <a:no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6" name="Google Shape;506;g106a4305743_0_128"/>
          <p:cNvSpPr/>
          <p:nvPr/>
        </p:nvSpPr>
        <p:spPr>
          <a:xfrm>
            <a:off x="1321175" y="4866125"/>
            <a:ext cx="3417900" cy="479700"/>
          </a:xfrm>
          <a:prstGeom prst="rect">
            <a:avLst/>
          </a:prstGeom>
          <a:solidFill>
            <a:srgbClr val="FFFFFF"/>
          </a:solidFill>
          <a:ln w="12700" cap="flat" cmpd="sng">
            <a:solidFill>
              <a:srgbClr val="00A8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7" name="Google Shape;507;g106a4305743_0_128"/>
          <p:cNvSpPr txBox="1"/>
          <p:nvPr/>
        </p:nvSpPr>
        <p:spPr>
          <a:xfrm>
            <a:off x="1526738" y="5521323"/>
            <a:ext cx="63996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900">
                <a:solidFill>
                  <a:srgbClr val="FF9900"/>
                </a:solidFill>
              </a:rPr>
              <a:t>ネクストアクションが明確になっていること</a:t>
            </a:r>
            <a:endParaRPr sz="1900">
              <a:solidFill>
                <a:srgbClr val="FF9900"/>
              </a:solidFill>
            </a:endParaRPr>
          </a:p>
          <a:p>
            <a:pPr marL="0" marR="0" lvl="0" indent="0" algn="l" rtl="0">
              <a:lnSpc>
                <a:spcPct val="100000"/>
              </a:lnSpc>
              <a:spcBef>
                <a:spcPts val="0"/>
              </a:spcBef>
              <a:spcAft>
                <a:spcPts val="0"/>
              </a:spcAft>
              <a:buClr>
                <a:srgbClr val="000000"/>
              </a:buClr>
              <a:buSzPts val="1800"/>
              <a:buFont typeface="Arial"/>
              <a:buNone/>
            </a:pPr>
            <a:r>
              <a:rPr lang="ja-JP" sz="1900">
                <a:solidFill>
                  <a:srgbClr val="FF9900"/>
                </a:solidFill>
              </a:rPr>
              <a:t>　→5W1Hを意識してフィードバックを記入しましょう</a:t>
            </a:r>
            <a:endParaRPr sz="1900">
              <a:solidFill>
                <a:srgbClr val="FF9900"/>
              </a:solidFill>
            </a:endParaRPr>
          </a:p>
        </p:txBody>
      </p:sp>
      <p:sp>
        <p:nvSpPr>
          <p:cNvPr id="508" name="Google Shape;508;g106a4305743_0_128"/>
          <p:cNvSpPr txBox="1"/>
          <p:nvPr/>
        </p:nvSpPr>
        <p:spPr>
          <a:xfrm>
            <a:off x="1822650" y="4921325"/>
            <a:ext cx="2916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a:t>フィードバックのポイント</a:t>
            </a:r>
            <a:endParaRPr sz="1400" b="0" i="0" u="none" strike="noStrike" cap="none">
              <a:solidFill>
                <a:srgbClr val="000000"/>
              </a:solidFill>
              <a:latin typeface="Arial"/>
              <a:ea typeface="Arial"/>
              <a:cs typeface="Arial"/>
              <a:sym typeface="Arial"/>
            </a:endParaRPr>
          </a:p>
        </p:txBody>
      </p:sp>
      <p:pic>
        <p:nvPicPr>
          <p:cNvPr id="509" name="Google Shape;509;g106a4305743_0_128" descr="バッジ: チェックマーク 1 枠線"/>
          <p:cNvPicPr preferRelativeResize="0"/>
          <p:nvPr/>
        </p:nvPicPr>
        <p:blipFill rotWithShape="1">
          <a:blip r:embed="rId5">
            <a:alphaModFix/>
          </a:blip>
          <a:srcRect/>
          <a:stretch/>
        </p:blipFill>
        <p:spPr>
          <a:xfrm>
            <a:off x="1408001" y="4870534"/>
            <a:ext cx="470889" cy="470889"/>
          </a:xfrm>
          <a:prstGeom prst="rect">
            <a:avLst/>
          </a:prstGeom>
          <a:noFill/>
          <a:ln>
            <a:noFill/>
          </a:ln>
        </p:spPr>
      </p:pic>
      <p:sp>
        <p:nvSpPr>
          <p:cNvPr id="510" name="Google Shape;510;g106a4305743_0_128"/>
          <p:cNvSpPr/>
          <p:nvPr/>
        </p:nvSpPr>
        <p:spPr>
          <a:xfrm>
            <a:off x="7191150" y="4690625"/>
            <a:ext cx="2262300" cy="830700"/>
          </a:xfrm>
          <a:prstGeom prst="wedgeRectCallout">
            <a:avLst>
              <a:gd name="adj1" fmla="val -72607"/>
              <a:gd name="adj2" fmla="val 45549"/>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必要であれば</a:t>
            </a:r>
            <a:r>
              <a:rPr lang="ja-JP" b="1"/>
              <a:t>フィードバック</a:t>
            </a:r>
            <a:r>
              <a:rPr lang="ja-JP" sz="1400" b="1" i="0" u="none" strike="noStrike" cap="none">
                <a:solidFill>
                  <a:srgbClr val="000000"/>
                </a:solidFill>
                <a:latin typeface="Arial"/>
                <a:ea typeface="Arial"/>
                <a:cs typeface="Arial"/>
                <a:sym typeface="Arial"/>
              </a:rPr>
              <a:t>のアドバイスをいれる</a:t>
            </a:r>
            <a:endParaRPr sz="1400" b="1" i="0" u="none" strike="noStrike" cap="none">
              <a:solidFill>
                <a:srgbClr val="000000"/>
              </a:solidFill>
              <a:latin typeface="Arial"/>
              <a:ea typeface="Arial"/>
              <a:cs typeface="Arial"/>
              <a:sym typeface="Arial"/>
            </a:endParaRPr>
          </a:p>
        </p:txBody>
      </p:sp>
      <p:sp>
        <p:nvSpPr>
          <p:cNvPr id="511" name="Google Shape;511;g106a4305743_0_128"/>
          <p:cNvSpPr/>
          <p:nvPr/>
        </p:nvSpPr>
        <p:spPr>
          <a:xfrm>
            <a:off x="909100" y="3301025"/>
            <a:ext cx="8129100" cy="6234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2" name="Google Shape;512;g106a4305743_0_128"/>
          <p:cNvSpPr/>
          <p:nvPr/>
        </p:nvSpPr>
        <p:spPr>
          <a:xfrm>
            <a:off x="7069975" y="20614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106a4305743_0_136"/>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g106a4305743_0_136"/>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lvl="0" indent="0" algn="just" rtl="0">
              <a:spcBef>
                <a:spcPts val="0"/>
              </a:spcBef>
              <a:spcAft>
                <a:spcPts val="0"/>
              </a:spcAft>
              <a:buClr>
                <a:srgbClr val="000000"/>
              </a:buClr>
              <a:buSzPts val="2400"/>
              <a:buFont typeface="Arial"/>
              <a:buNone/>
            </a:pPr>
            <a:r>
              <a:rPr lang="ja-JP" sz="2400">
                <a:solidFill>
                  <a:srgbClr val="FFFFFF"/>
                </a:solidFill>
              </a:rPr>
              <a:t>シートの更新</a:t>
            </a:r>
            <a:endParaRPr/>
          </a:p>
        </p:txBody>
      </p:sp>
      <p:pic>
        <p:nvPicPr>
          <p:cNvPr id="520" name="Google Shape;520;g106a4305743_0_136"/>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521" name="Google Shape;521;g106a4305743_0_136"/>
          <p:cNvSpPr/>
          <p:nvPr/>
        </p:nvSpPr>
        <p:spPr>
          <a:xfrm>
            <a:off x="6547850" y="179900"/>
            <a:ext cx="1378500" cy="471000"/>
          </a:xfrm>
          <a:prstGeom prst="roundRect">
            <a:avLst>
              <a:gd name="adj" fmla="val 16667"/>
            </a:avLst>
          </a:prstGeom>
          <a:solidFill>
            <a:srgbClr val="9FC5E8"/>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JP" b="1">
                <a:solidFill>
                  <a:srgbClr val="FF0000"/>
                </a:solidFill>
              </a:rPr>
              <a:t>評価者</a:t>
            </a:r>
            <a:endParaRPr b="1">
              <a:solidFill>
                <a:srgbClr val="FF0000"/>
              </a:solidFill>
            </a:endParaRPr>
          </a:p>
        </p:txBody>
      </p:sp>
      <p:pic>
        <p:nvPicPr>
          <p:cNvPr id="522" name="Google Shape;522;g106a4305743_0_136"/>
          <p:cNvPicPr preferRelativeResize="0"/>
          <p:nvPr/>
        </p:nvPicPr>
        <p:blipFill>
          <a:blip r:embed="rId4">
            <a:alphaModFix/>
          </a:blip>
          <a:stretch>
            <a:fillRect/>
          </a:stretch>
        </p:blipFill>
        <p:spPr>
          <a:xfrm>
            <a:off x="161650" y="1941075"/>
            <a:ext cx="9601198" cy="4313062"/>
          </a:xfrm>
          <a:prstGeom prst="rect">
            <a:avLst/>
          </a:prstGeom>
          <a:noFill/>
          <a:ln w="9525" cap="flat" cmpd="sng">
            <a:solidFill>
              <a:srgbClr val="A5A5A5"/>
            </a:solidFill>
            <a:prstDash val="solid"/>
            <a:round/>
            <a:headEnd type="none" w="sm" len="sm"/>
            <a:tailEnd type="none" w="sm" len="sm"/>
          </a:ln>
        </p:spPr>
      </p:pic>
      <p:sp>
        <p:nvSpPr>
          <p:cNvPr id="523" name="Google Shape;523;g106a4305743_0_136"/>
          <p:cNvSpPr txBox="1"/>
          <p:nvPr/>
        </p:nvSpPr>
        <p:spPr>
          <a:xfrm>
            <a:off x="0" y="1004396"/>
            <a:ext cx="9906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a:solidFill>
                  <a:srgbClr val="00A85F"/>
                </a:solidFill>
              </a:rPr>
              <a:t>［更新］</a:t>
            </a:r>
            <a:r>
              <a:rPr lang="ja-JP" sz="1800" b="1" i="0" u="none" strike="noStrike" cap="none">
                <a:solidFill>
                  <a:srgbClr val="000000"/>
                </a:solidFill>
                <a:latin typeface="Arial"/>
                <a:ea typeface="Arial"/>
                <a:cs typeface="Arial"/>
                <a:sym typeface="Arial"/>
              </a:rPr>
              <a:t>ボタンを押し、</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a:t>面談のフィードバックを完了させてください。</a:t>
            </a:r>
            <a:endParaRPr sz="1800" b="1" i="0" u="none" strike="noStrike" cap="none">
              <a:solidFill>
                <a:srgbClr val="000000"/>
              </a:solidFill>
              <a:latin typeface="Arial"/>
              <a:ea typeface="Arial"/>
              <a:cs typeface="Arial"/>
              <a:sym typeface="Arial"/>
            </a:endParaRPr>
          </a:p>
        </p:txBody>
      </p:sp>
      <p:sp>
        <p:nvSpPr>
          <p:cNvPr id="524" name="Google Shape;524;g106a4305743_0_136"/>
          <p:cNvSpPr/>
          <p:nvPr/>
        </p:nvSpPr>
        <p:spPr>
          <a:xfrm>
            <a:off x="750650" y="2307650"/>
            <a:ext cx="405600" cy="2658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25" name="Google Shape;525;g106a4305743_0_136"/>
          <p:cNvSpPr/>
          <p:nvPr/>
        </p:nvSpPr>
        <p:spPr>
          <a:xfrm>
            <a:off x="7069975" y="3356825"/>
            <a:ext cx="2187900" cy="639900"/>
          </a:xfrm>
          <a:prstGeom prst="wedgeRectCallout">
            <a:avLst>
              <a:gd name="adj1" fmla="val -43374"/>
              <a:gd name="adj2" fmla="val 101051"/>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a:t>
            </a:r>
            <a:r>
              <a:rPr lang="ja-JP" b="1"/>
              <a:t>を</a:t>
            </a:r>
            <a:r>
              <a:rPr lang="ja-JP" sz="1400" b="1" i="0" u="none" strike="noStrike" cap="none">
                <a:solidFill>
                  <a:srgbClr val="000000"/>
                </a:solidFill>
                <a:latin typeface="Arial"/>
                <a:ea typeface="Arial"/>
                <a:cs typeface="Arial"/>
                <a:sym typeface="Arial"/>
              </a:rPr>
              <a:t>差し替える</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02d736dc0e_0_29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sp>
        <p:nvSpPr>
          <p:cNvPr id="103" name="Google Shape;103;g102d736dc0e_0_298"/>
          <p:cNvSpPr/>
          <p:nvPr/>
        </p:nvSpPr>
        <p:spPr>
          <a:xfrm>
            <a:off x="344625" y="1183200"/>
            <a:ext cx="9162600" cy="562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102d736dc0e_0_298"/>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g102d736dc0e_0_298"/>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ja-JP" sz="2400" b="0" i="0" u="none" strike="noStrike" cap="none">
                <a:solidFill>
                  <a:schemeClr val="lt1"/>
                </a:solidFill>
                <a:latin typeface="Arial"/>
                <a:ea typeface="Arial"/>
                <a:cs typeface="Arial"/>
                <a:sym typeface="Arial"/>
              </a:rPr>
              <a:t>本資料リリース前の最終確認</a:t>
            </a:r>
            <a:endParaRPr sz="1400" b="0" i="0" u="none" strike="noStrike" cap="none">
              <a:solidFill>
                <a:srgbClr val="000000"/>
              </a:solidFill>
              <a:latin typeface="Arial"/>
              <a:ea typeface="Arial"/>
              <a:cs typeface="Arial"/>
              <a:sym typeface="Arial"/>
            </a:endParaRPr>
          </a:p>
        </p:txBody>
      </p:sp>
      <p:pic>
        <p:nvPicPr>
          <p:cNvPr id="106" name="Google Shape;106;g102d736dc0e_0_298"/>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107" name="Google Shape;107;g102d736dc0e_0_298"/>
          <p:cNvSpPr txBox="1"/>
          <p:nvPr/>
        </p:nvSpPr>
        <p:spPr>
          <a:xfrm>
            <a:off x="264200" y="843225"/>
            <a:ext cx="521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sng" strike="noStrike" cap="none">
                <a:solidFill>
                  <a:srgbClr val="000000"/>
                </a:solidFill>
                <a:latin typeface="Calibri"/>
                <a:ea typeface="Calibri"/>
                <a:cs typeface="Calibri"/>
                <a:sym typeface="Calibri"/>
              </a:rPr>
              <a:t>■削除必須のスライド</a:t>
            </a:r>
            <a:endParaRPr sz="1400" b="1" i="0" u="sng" strike="noStrike" cap="none">
              <a:solidFill>
                <a:srgbClr val="000000"/>
              </a:solidFill>
              <a:latin typeface="Calibri"/>
              <a:ea typeface="Calibri"/>
              <a:cs typeface="Calibri"/>
              <a:sym typeface="Calibri"/>
            </a:endParaRPr>
          </a:p>
        </p:txBody>
      </p:sp>
      <p:sp>
        <p:nvSpPr>
          <p:cNvPr id="108" name="Google Shape;108;g102d736dc0e_0_298"/>
          <p:cNvSpPr txBox="1"/>
          <p:nvPr/>
        </p:nvSpPr>
        <p:spPr>
          <a:xfrm>
            <a:off x="264200" y="1792975"/>
            <a:ext cx="7535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sng" strike="noStrike" cap="none">
                <a:solidFill>
                  <a:srgbClr val="000000"/>
                </a:solidFill>
                <a:latin typeface="Calibri"/>
                <a:ea typeface="Calibri"/>
                <a:cs typeface="Calibri"/>
                <a:sym typeface="Calibri"/>
              </a:rPr>
              <a:t>■黄色の吹き出しがあるスライド</a:t>
            </a:r>
            <a:r>
              <a:rPr lang="ja-JP" sz="1400" b="1" i="0" u="none" strike="noStrike" cap="none">
                <a:solidFill>
                  <a:srgbClr val="000000"/>
                </a:solidFill>
                <a:latin typeface="Calibri"/>
                <a:ea typeface="Calibri"/>
                <a:cs typeface="Calibri"/>
                <a:sym typeface="Calibri"/>
              </a:rPr>
              <a:t>　</a:t>
            </a:r>
            <a:r>
              <a:rPr lang="ja-JP" sz="1400" b="1" i="0" u="none" strike="noStrike" cap="none">
                <a:solidFill>
                  <a:srgbClr val="FF0000"/>
                </a:solidFill>
                <a:latin typeface="Calibri"/>
                <a:ea typeface="Calibri"/>
                <a:cs typeface="Calibri"/>
                <a:sym typeface="Calibri"/>
              </a:rPr>
              <a:t>※吹き出しの削除のお忘れにご注意ください。</a:t>
            </a:r>
            <a:endParaRPr sz="1400" b="1" i="0" u="none" strike="noStrike" cap="none">
              <a:solidFill>
                <a:srgbClr val="FF0000"/>
              </a:solidFill>
              <a:latin typeface="Calibri"/>
              <a:ea typeface="Calibri"/>
              <a:cs typeface="Calibri"/>
              <a:sym typeface="Calibri"/>
            </a:endParaRPr>
          </a:p>
        </p:txBody>
      </p:sp>
      <p:sp>
        <p:nvSpPr>
          <p:cNvPr id="109" name="Google Shape;109;g102d736dc0e_0_298"/>
          <p:cNvSpPr txBox="1"/>
          <p:nvPr/>
        </p:nvSpPr>
        <p:spPr>
          <a:xfrm>
            <a:off x="1868275" y="1157950"/>
            <a:ext cx="640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・本資料の使い方</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・本資料リリース前の最終確認</a:t>
            </a:r>
            <a:endParaRPr sz="1400" b="0" i="0" u="none" strike="noStrike" cap="none">
              <a:solidFill>
                <a:srgbClr val="000000"/>
              </a:solidFill>
              <a:latin typeface="Calibri"/>
              <a:ea typeface="Calibri"/>
              <a:cs typeface="Calibri"/>
              <a:sym typeface="Calibri"/>
            </a:endParaRPr>
          </a:p>
        </p:txBody>
      </p:sp>
      <p:sp>
        <p:nvSpPr>
          <p:cNvPr id="110" name="Google Shape;110;g102d736dc0e_0_298"/>
          <p:cNvSpPr/>
          <p:nvPr/>
        </p:nvSpPr>
        <p:spPr>
          <a:xfrm>
            <a:off x="344625" y="2186500"/>
            <a:ext cx="9162600" cy="615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102d736dc0e_0_298"/>
          <p:cNvSpPr txBox="1"/>
          <p:nvPr/>
        </p:nvSpPr>
        <p:spPr>
          <a:xfrm>
            <a:off x="1868275" y="2204600"/>
            <a:ext cx="6409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・2回目以降のログイン方法</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・サービス画面</a:t>
            </a:r>
            <a:endParaRPr sz="1400" b="0" i="0" u="none" strike="noStrike" cap="none">
              <a:solidFill>
                <a:srgbClr val="000000"/>
              </a:solidFill>
              <a:latin typeface="Calibri"/>
              <a:ea typeface="Calibri"/>
              <a:cs typeface="Calibri"/>
              <a:sym typeface="Calibri"/>
            </a:endParaRPr>
          </a:p>
        </p:txBody>
      </p:sp>
      <p:sp>
        <p:nvSpPr>
          <p:cNvPr id="112" name="Google Shape;112;g102d736dc0e_0_298"/>
          <p:cNvSpPr/>
          <p:nvPr/>
        </p:nvSpPr>
        <p:spPr>
          <a:xfrm>
            <a:off x="425050" y="22506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13" name="Google Shape;113;g102d736dc0e_0_298"/>
          <p:cNvSpPr/>
          <p:nvPr/>
        </p:nvSpPr>
        <p:spPr>
          <a:xfrm>
            <a:off x="425050" y="1230250"/>
            <a:ext cx="1378500" cy="4710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管理者様向け</a:t>
            </a:r>
            <a:endParaRPr sz="1400" b="1" i="0" u="none" strike="noStrike" cap="none">
              <a:solidFill>
                <a:srgbClr val="FF0000"/>
              </a:solidFill>
              <a:latin typeface="Arial"/>
              <a:ea typeface="Arial"/>
              <a:cs typeface="Arial"/>
              <a:sym typeface="Arial"/>
            </a:endParaRPr>
          </a:p>
        </p:txBody>
      </p:sp>
      <p:sp>
        <p:nvSpPr>
          <p:cNvPr id="114" name="Google Shape;114;g102d736dc0e_0_298"/>
          <p:cNvSpPr/>
          <p:nvPr/>
        </p:nvSpPr>
        <p:spPr>
          <a:xfrm>
            <a:off x="344625" y="2905875"/>
            <a:ext cx="4548900" cy="344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g102d736dc0e_0_298"/>
          <p:cNvSpPr/>
          <p:nvPr/>
        </p:nvSpPr>
        <p:spPr>
          <a:xfrm>
            <a:off x="740900" y="3399425"/>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被評価者</a:t>
            </a:r>
            <a:endParaRPr sz="1400" b="1" i="0" u="none" strike="noStrike" cap="none">
              <a:solidFill>
                <a:srgbClr val="FF0000"/>
              </a:solidFill>
              <a:latin typeface="Arial"/>
              <a:ea typeface="Arial"/>
              <a:cs typeface="Arial"/>
              <a:sym typeface="Arial"/>
            </a:endParaRPr>
          </a:p>
        </p:txBody>
      </p:sp>
      <p:sp>
        <p:nvSpPr>
          <p:cNvPr id="116" name="Google Shape;116;g102d736dc0e_0_298"/>
          <p:cNvSpPr txBox="1"/>
          <p:nvPr/>
        </p:nvSpPr>
        <p:spPr>
          <a:xfrm>
            <a:off x="425050" y="3870425"/>
            <a:ext cx="23319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・シートの選択方法</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・シート内のボタンについて</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・シートの記入方法</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・シートの提出</a:t>
            </a:r>
            <a:endParaRPr sz="1000" b="0" i="0" u="none" strike="noStrike" cap="none">
              <a:solidFill>
                <a:srgbClr val="000000"/>
              </a:solidFill>
              <a:latin typeface="Calibri"/>
              <a:ea typeface="Calibri"/>
              <a:cs typeface="Calibri"/>
              <a:sym typeface="Calibri"/>
            </a:endParaRPr>
          </a:p>
        </p:txBody>
      </p:sp>
      <p:sp>
        <p:nvSpPr>
          <p:cNvPr id="117" name="Google Shape;117;g102d736dc0e_0_298"/>
          <p:cNvSpPr/>
          <p:nvPr/>
        </p:nvSpPr>
        <p:spPr>
          <a:xfrm>
            <a:off x="4962650" y="2905875"/>
            <a:ext cx="4548900" cy="3447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102d736dc0e_0_298"/>
          <p:cNvSpPr txBox="1"/>
          <p:nvPr/>
        </p:nvSpPr>
        <p:spPr>
          <a:xfrm>
            <a:off x="2596100" y="3936975"/>
            <a:ext cx="23319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・シートの選択方法</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・シート内のボタンについて</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a:t>
            </a:r>
            <a:r>
              <a:rPr lang="ja-JP" sz="1000">
                <a:latin typeface="Calibri"/>
                <a:ea typeface="Calibri"/>
                <a:cs typeface="Calibri"/>
                <a:sym typeface="Calibri"/>
              </a:rPr>
              <a:t>シートの記入方法</a:t>
            </a: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a:latin typeface="Calibri"/>
                <a:ea typeface="Calibri"/>
                <a:cs typeface="Calibri"/>
                <a:sym typeface="Calibri"/>
              </a:rPr>
              <a:t>・フィードバック完了</a:t>
            </a:r>
            <a:endParaRPr sz="1000">
              <a:latin typeface="Calibri"/>
              <a:ea typeface="Calibri"/>
              <a:cs typeface="Calibri"/>
              <a:sym typeface="Calibri"/>
            </a:endParaRPr>
          </a:p>
        </p:txBody>
      </p:sp>
      <p:sp>
        <p:nvSpPr>
          <p:cNvPr id="119" name="Google Shape;119;g102d736dc0e_0_298"/>
          <p:cNvSpPr/>
          <p:nvPr/>
        </p:nvSpPr>
        <p:spPr>
          <a:xfrm>
            <a:off x="2952275" y="3399425"/>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評価者</a:t>
            </a:r>
            <a:endParaRPr sz="1400" b="1" i="0" u="none" strike="noStrike" cap="none">
              <a:solidFill>
                <a:srgbClr val="FF0000"/>
              </a:solidFill>
              <a:latin typeface="Arial"/>
              <a:ea typeface="Arial"/>
              <a:cs typeface="Arial"/>
              <a:sym typeface="Arial"/>
            </a:endParaRPr>
          </a:p>
        </p:txBody>
      </p:sp>
      <p:sp>
        <p:nvSpPr>
          <p:cNvPr id="120" name="Google Shape;120;g102d736dc0e_0_298"/>
          <p:cNvSpPr/>
          <p:nvPr/>
        </p:nvSpPr>
        <p:spPr>
          <a:xfrm>
            <a:off x="5479400" y="3399425"/>
            <a:ext cx="1378500" cy="4710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被評価者</a:t>
            </a:r>
            <a:endParaRPr sz="1400" b="1" i="0" u="none" strike="noStrike" cap="none">
              <a:solidFill>
                <a:srgbClr val="FF0000"/>
              </a:solidFill>
              <a:latin typeface="Arial"/>
              <a:ea typeface="Arial"/>
              <a:cs typeface="Arial"/>
              <a:sym typeface="Arial"/>
            </a:endParaRPr>
          </a:p>
        </p:txBody>
      </p:sp>
      <p:sp>
        <p:nvSpPr>
          <p:cNvPr id="121" name="Google Shape;121;g102d736dc0e_0_298"/>
          <p:cNvSpPr txBox="1"/>
          <p:nvPr/>
        </p:nvSpPr>
        <p:spPr>
          <a:xfrm>
            <a:off x="4928000" y="3927925"/>
            <a:ext cx="23319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・シートの選択方法</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・シート内のボタンについて</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・シートの記入方法</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a:latin typeface="Calibri"/>
                <a:ea typeface="Calibri"/>
                <a:cs typeface="Calibri"/>
                <a:sym typeface="Calibri"/>
              </a:rPr>
              <a:t>・シートの更新</a:t>
            </a:r>
            <a:endParaRPr sz="1000" b="0" i="0" u="none" strike="noStrike" cap="none">
              <a:solidFill>
                <a:srgbClr val="000000"/>
              </a:solidFill>
              <a:latin typeface="Calibri"/>
              <a:ea typeface="Calibri"/>
              <a:cs typeface="Calibri"/>
              <a:sym typeface="Calibri"/>
            </a:endParaRPr>
          </a:p>
        </p:txBody>
      </p:sp>
      <p:sp>
        <p:nvSpPr>
          <p:cNvPr id="122" name="Google Shape;122;g102d736dc0e_0_298"/>
          <p:cNvSpPr/>
          <p:nvPr/>
        </p:nvSpPr>
        <p:spPr>
          <a:xfrm>
            <a:off x="7606150" y="3402625"/>
            <a:ext cx="1378500" cy="4710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評価者</a:t>
            </a:r>
            <a:endParaRPr sz="1400" b="1" i="0" u="none" strike="noStrike" cap="none">
              <a:solidFill>
                <a:srgbClr val="FF0000"/>
              </a:solidFill>
              <a:latin typeface="Arial"/>
              <a:ea typeface="Arial"/>
              <a:cs typeface="Arial"/>
              <a:sym typeface="Arial"/>
            </a:endParaRPr>
          </a:p>
        </p:txBody>
      </p:sp>
      <p:sp>
        <p:nvSpPr>
          <p:cNvPr id="123" name="Google Shape;123;g102d736dc0e_0_298"/>
          <p:cNvSpPr txBox="1"/>
          <p:nvPr/>
        </p:nvSpPr>
        <p:spPr>
          <a:xfrm>
            <a:off x="7079200" y="3927925"/>
            <a:ext cx="24324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・シートの選択方法</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・シート内のボタンについて</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Calibri"/>
                <a:ea typeface="Calibri"/>
                <a:cs typeface="Calibri"/>
                <a:sym typeface="Calibri"/>
              </a:rPr>
              <a:t>・シートの記入方法</a:t>
            </a: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ja-JP" sz="1000">
                <a:latin typeface="Calibri"/>
                <a:ea typeface="Calibri"/>
                <a:cs typeface="Calibri"/>
                <a:sym typeface="Calibri"/>
              </a:rPr>
              <a:t>・シートの更新</a:t>
            </a:r>
            <a:endParaRPr sz="1000" b="0" i="0" u="none" strike="noStrike" cap="none">
              <a:solidFill>
                <a:srgbClr val="000000"/>
              </a:solidFill>
              <a:latin typeface="Calibri"/>
              <a:ea typeface="Calibri"/>
              <a:cs typeface="Calibri"/>
              <a:sym typeface="Calibri"/>
            </a:endParaRPr>
          </a:p>
        </p:txBody>
      </p:sp>
      <p:sp>
        <p:nvSpPr>
          <p:cNvPr id="124" name="Google Shape;124;g102d736dc0e_0_298"/>
          <p:cNvSpPr txBox="1"/>
          <p:nvPr/>
        </p:nvSpPr>
        <p:spPr>
          <a:xfrm>
            <a:off x="344625" y="2905875"/>
            <a:ext cx="45489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ja-JP" sz="1900" b="0" i="0" u="none" strike="noStrike" cap="none">
                <a:solidFill>
                  <a:srgbClr val="000000"/>
                </a:solidFill>
                <a:latin typeface="Calibri"/>
                <a:ea typeface="Calibri"/>
                <a:cs typeface="Calibri"/>
                <a:sym typeface="Calibri"/>
              </a:rPr>
              <a:t>【</a:t>
            </a:r>
            <a:r>
              <a:rPr lang="ja-JP" sz="1900">
                <a:latin typeface="Calibri"/>
                <a:ea typeface="Calibri"/>
                <a:cs typeface="Calibri"/>
                <a:sym typeface="Calibri"/>
              </a:rPr>
              <a:t>ヒアリングシート</a:t>
            </a:r>
            <a:r>
              <a:rPr lang="ja-JP" sz="1900" b="0" i="0" u="none" strike="noStrike" cap="none">
                <a:solidFill>
                  <a:srgbClr val="000000"/>
                </a:solidFill>
                <a:latin typeface="Calibri"/>
                <a:ea typeface="Calibri"/>
                <a:cs typeface="Calibri"/>
                <a:sym typeface="Calibri"/>
              </a:rPr>
              <a:t>】</a:t>
            </a:r>
            <a:endParaRPr sz="1900" b="0" i="0" u="none" strike="noStrike" cap="none">
              <a:solidFill>
                <a:srgbClr val="000000"/>
              </a:solidFill>
              <a:latin typeface="Calibri"/>
              <a:ea typeface="Calibri"/>
              <a:cs typeface="Calibri"/>
              <a:sym typeface="Calibri"/>
            </a:endParaRPr>
          </a:p>
        </p:txBody>
      </p:sp>
      <p:sp>
        <p:nvSpPr>
          <p:cNvPr id="125" name="Google Shape;125;g102d736dc0e_0_298"/>
          <p:cNvSpPr txBox="1"/>
          <p:nvPr/>
        </p:nvSpPr>
        <p:spPr>
          <a:xfrm>
            <a:off x="4962650" y="2871325"/>
            <a:ext cx="45489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ja-JP" sz="1900" b="0" i="0" u="none" strike="noStrike" cap="none">
                <a:solidFill>
                  <a:srgbClr val="000000"/>
                </a:solidFill>
                <a:latin typeface="Calibri"/>
                <a:ea typeface="Calibri"/>
                <a:cs typeface="Calibri"/>
                <a:sym typeface="Calibri"/>
              </a:rPr>
              <a:t>【</a:t>
            </a:r>
            <a:r>
              <a:rPr lang="ja-JP" sz="1900">
                <a:latin typeface="Calibri"/>
                <a:ea typeface="Calibri"/>
                <a:cs typeface="Calibri"/>
                <a:sym typeface="Calibri"/>
              </a:rPr>
              <a:t>記録シート</a:t>
            </a:r>
            <a:r>
              <a:rPr lang="ja-JP" sz="1900" b="0" i="0" u="none" strike="noStrike" cap="none">
                <a:solidFill>
                  <a:srgbClr val="000000"/>
                </a:solidFill>
                <a:latin typeface="Calibri"/>
                <a:ea typeface="Calibri"/>
                <a:cs typeface="Calibri"/>
                <a:sym typeface="Calibri"/>
              </a:rPr>
              <a:t>】</a:t>
            </a:r>
            <a:endParaRPr sz="1900" b="0" i="0" u="none" strike="noStrike" cap="none">
              <a:solidFill>
                <a:srgbClr val="000000"/>
              </a:solidFill>
              <a:latin typeface="Calibri"/>
              <a:ea typeface="Calibri"/>
              <a:cs typeface="Calibri"/>
              <a:sym typeface="Calibri"/>
            </a:endParaRPr>
          </a:p>
        </p:txBody>
      </p:sp>
      <p:sp>
        <p:nvSpPr>
          <p:cNvPr id="126" name="Google Shape;126;g102d736dc0e_0_298"/>
          <p:cNvSpPr/>
          <p:nvPr/>
        </p:nvSpPr>
        <p:spPr>
          <a:xfrm>
            <a:off x="6527450" y="90000"/>
            <a:ext cx="1378500" cy="650700"/>
          </a:xfrm>
          <a:prstGeom prst="roundRect">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【削除必須】</a:t>
            </a:r>
            <a:endParaRPr sz="1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管理者様向け</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046701d34d_0_7"/>
          <p:cNvSpPr/>
          <p:nvPr/>
        </p:nvSpPr>
        <p:spPr>
          <a:xfrm>
            <a:off x="649950" y="895488"/>
            <a:ext cx="8606100" cy="1297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g1046701d34d_0_7"/>
          <p:cNvSpPr/>
          <p:nvPr/>
        </p:nvSpPr>
        <p:spPr>
          <a:xfrm>
            <a:off x="5105950" y="2281563"/>
            <a:ext cx="4144200" cy="370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1046701d34d_0_7"/>
          <p:cNvSpPr/>
          <p:nvPr/>
        </p:nvSpPr>
        <p:spPr>
          <a:xfrm>
            <a:off x="655850" y="2281563"/>
            <a:ext cx="4144200" cy="3707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1046701d34d_0_7"/>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g1046701d34d_0_7"/>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アジェンダ</a:t>
            </a:r>
            <a:endParaRPr sz="1400" b="0" i="0" u="none" strike="noStrike" cap="none">
              <a:solidFill>
                <a:srgbClr val="000000"/>
              </a:solidFill>
              <a:latin typeface="Arial"/>
              <a:ea typeface="Arial"/>
              <a:cs typeface="Arial"/>
              <a:sym typeface="Arial"/>
            </a:endParaRPr>
          </a:p>
        </p:txBody>
      </p:sp>
      <p:pic>
        <p:nvPicPr>
          <p:cNvPr id="137" name="Google Shape;137;g1046701d34d_0_7"/>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138" name="Google Shape;138;g1046701d34d_0_7"/>
          <p:cNvSpPr txBox="1"/>
          <p:nvPr/>
        </p:nvSpPr>
        <p:spPr>
          <a:xfrm>
            <a:off x="497400" y="5926038"/>
            <a:ext cx="8911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※被評価者：自己評価、自己振り返りを行う側。評価をされる側。</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※評価者　：被評価者の目標の承認や評価を行う側。</a:t>
            </a:r>
            <a:endParaRPr sz="1200" b="0" i="0" u="none" strike="noStrike" cap="none">
              <a:solidFill>
                <a:srgbClr val="000000"/>
              </a:solidFill>
              <a:latin typeface="Arial"/>
              <a:ea typeface="Arial"/>
              <a:cs typeface="Arial"/>
              <a:sym typeface="Arial"/>
            </a:endParaRPr>
          </a:p>
        </p:txBody>
      </p:sp>
      <p:sp>
        <p:nvSpPr>
          <p:cNvPr id="139" name="Google Shape;139;g1046701d34d_0_7"/>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40" name="Google Shape;140;g1046701d34d_0_7"/>
          <p:cNvSpPr txBox="1"/>
          <p:nvPr/>
        </p:nvSpPr>
        <p:spPr>
          <a:xfrm>
            <a:off x="3865200" y="1146488"/>
            <a:ext cx="24807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4" action="ppaction://hlinksldjump"/>
              </a:rPr>
              <a:t>初回のログイン方法</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5" action="ppaction://hlinksldjump"/>
              </a:rPr>
              <a:t>2回目以降のログイン方法</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6" action="ppaction://hlinksldjump"/>
              </a:rPr>
              <a:t>パスワードを忘れた場合</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 action="ppaction://noaction"/>
              </a:rPr>
              <a:t>サービス画面</a:t>
            </a:r>
            <a:endParaRPr sz="1400" b="0" i="0" u="none" strike="noStrike" cap="none">
              <a:solidFill>
                <a:srgbClr val="000000"/>
              </a:solidFill>
              <a:latin typeface="Calibri"/>
              <a:ea typeface="Calibri"/>
              <a:cs typeface="Calibri"/>
              <a:sym typeface="Calibri"/>
            </a:endParaRPr>
          </a:p>
        </p:txBody>
      </p:sp>
      <p:sp>
        <p:nvSpPr>
          <p:cNvPr id="141" name="Google Shape;141;g1046701d34d_0_7"/>
          <p:cNvSpPr txBox="1"/>
          <p:nvPr/>
        </p:nvSpPr>
        <p:spPr>
          <a:xfrm>
            <a:off x="5214100" y="2193200"/>
            <a:ext cx="3927900" cy="3047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Calibri"/>
                <a:ea typeface="Calibri"/>
                <a:cs typeface="Calibri"/>
                <a:sym typeface="Calibri"/>
              </a:rPr>
              <a:t>【</a:t>
            </a:r>
            <a:r>
              <a:rPr lang="ja-JP" sz="1800" b="1">
                <a:latin typeface="Calibri"/>
                <a:ea typeface="Calibri"/>
                <a:cs typeface="Calibri"/>
                <a:sym typeface="Calibri"/>
              </a:rPr>
              <a:t>記録シート</a:t>
            </a:r>
            <a:r>
              <a:rPr lang="ja-JP"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a:solidFill>
                  <a:srgbClr val="000000"/>
                </a:solidFill>
                <a:latin typeface="Calibri"/>
                <a:ea typeface="Calibri"/>
                <a:cs typeface="Calibri"/>
                <a:sym typeface="Calibri"/>
              </a:rPr>
              <a:t>■被評価者</a:t>
            </a:r>
            <a:endParaRPr sz="1400" b="1" i="0" u="sng"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7" action="ppaction://hlinksldjump"/>
              </a:rPr>
              <a:t>シートの選択方法</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8" action="ppaction://hlinksldjump"/>
              </a:rPr>
              <a:t>シート内のボタンについて</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9" action="ppaction://hlinksldjump"/>
              </a:rPr>
              <a:t>シートの記入方法</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0" action="ppaction://hlinksldjump"/>
              </a:rPr>
              <a:t>シートの</a:t>
            </a:r>
            <a:r>
              <a:rPr lang="ja-JP" u="sng">
                <a:solidFill>
                  <a:schemeClr val="hlink"/>
                </a:solidFill>
                <a:latin typeface="Calibri"/>
                <a:ea typeface="Calibri"/>
                <a:cs typeface="Calibri"/>
                <a:sym typeface="Calibri"/>
                <a:hlinkClick r:id="rId10" action="ppaction://hlinksldjump"/>
              </a:rPr>
              <a:t>更新</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a:solidFill>
                  <a:srgbClr val="000000"/>
                </a:solidFill>
                <a:latin typeface="Calibri"/>
                <a:ea typeface="Calibri"/>
                <a:cs typeface="Calibri"/>
                <a:sym typeface="Calibri"/>
              </a:rPr>
              <a:t>■評価者</a:t>
            </a:r>
            <a:endParaRPr sz="1400" b="1" i="0" u="sng"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1" action="ppaction://hlinksldjump"/>
              </a:rPr>
              <a:t>シートの選択方法</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2" action="ppaction://hlinksldjump"/>
              </a:rPr>
              <a:t>シート内のボタンについて</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3" action="ppaction://hlinksldjump"/>
              </a:rPr>
              <a:t>シートの記入方法</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4" action="ppaction://hlinksldjump"/>
              </a:rPr>
              <a:t>シートの</a:t>
            </a:r>
            <a:r>
              <a:rPr lang="ja-JP" u="sng">
                <a:solidFill>
                  <a:schemeClr val="hlink"/>
                </a:solidFill>
                <a:latin typeface="Calibri"/>
                <a:ea typeface="Calibri"/>
                <a:cs typeface="Calibri"/>
                <a:sym typeface="Calibri"/>
                <a:hlinkClick r:id="rId14" action="ppaction://hlinksldjump"/>
              </a:rPr>
              <a:t>更新</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 name="Google Shape;142;g1046701d34d_0_7"/>
          <p:cNvSpPr txBox="1"/>
          <p:nvPr/>
        </p:nvSpPr>
        <p:spPr>
          <a:xfrm>
            <a:off x="886100" y="2193213"/>
            <a:ext cx="3683700" cy="283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ja-JP" sz="1800" b="1" i="0" u="none" strike="noStrike" cap="none">
                <a:solidFill>
                  <a:schemeClr val="dk1"/>
                </a:solidFill>
                <a:latin typeface="Calibri"/>
                <a:ea typeface="Calibri"/>
                <a:cs typeface="Calibri"/>
                <a:sym typeface="Calibri"/>
              </a:rPr>
              <a:t>【</a:t>
            </a:r>
            <a:r>
              <a:rPr lang="ja-JP" sz="1800" b="1">
                <a:solidFill>
                  <a:schemeClr val="dk1"/>
                </a:solidFill>
                <a:latin typeface="Calibri"/>
                <a:ea typeface="Calibri"/>
                <a:cs typeface="Calibri"/>
                <a:sym typeface="Calibri"/>
              </a:rPr>
              <a:t>ヒアリングシート</a:t>
            </a:r>
            <a:r>
              <a:rPr lang="ja-JP" sz="1800" b="1"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1" i="0" u="sng" strike="noStrike" cap="none">
                <a:solidFill>
                  <a:schemeClr val="dk1"/>
                </a:solidFill>
                <a:latin typeface="Calibri"/>
                <a:ea typeface="Calibri"/>
                <a:cs typeface="Calibri"/>
                <a:sym typeface="Calibri"/>
              </a:rPr>
              <a:t>■被評価者</a:t>
            </a:r>
            <a:endParaRPr sz="1400" b="1"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5" action="ppaction://hlinksldjump"/>
              </a:rPr>
              <a:t>シートの選択方法</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6" action="ppaction://hlinksldjump"/>
              </a:rPr>
              <a:t>シート内のボタンについて</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7" action="ppaction://hlinksldjump"/>
              </a:rPr>
              <a:t>シートの記入方法</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8" action="ppaction://hlinksldjump"/>
              </a:rPr>
              <a:t>シートの提出</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1" i="0" u="sng" strike="noStrike" cap="none">
                <a:solidFill>
                  <a:schemeClr val="dk1"/>
                </a:solidFill>
                <a:latin typeface="Calibri"/>
                <a:ea typeface="Calibri"/>
                <a:cs typeface="Calibri"/>
                <a:sym typeface="Calibri"/>
              </a:rPr>
              <a:t>■評価者</a:t>
            </a:r>
            <a:endParaRPr sz="1400" b="1"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19" action="ppaction://hlinksldjump"/>
              </a:rPr>
              <a:t>シートの選択方法</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sz="1400" b="0" i="0" u="sng" strike="noStrike" cap="none">
                <a:solidFill>
                  <a:schemeClr val="hlink"/>
                </a:solidFill>
                <a:latin typeface="Calibri"/>
                <a:ea typeface="Calibri"/>
                <a:cs typeface="Calibri"/>
                <a:sym typeface="Calibri"/>
                <a:hlinkClick r:id="rId20" action="ppaction://hlinksldjump"/>
              </a:rPr>
              <a:t>シート内のボタンについて</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1" action="ppaction://hlinksldjump"/>
              </a:rPr>
              <a:t>シートの記入方法</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1400" b="0" i="0" u="none" strike="noStrike" cap="none">
                <a:solidFill>
                  <a:schemeClr val="dk1"/>
                </a:solidFill>
                <a:latin typeface="Calibri"/>
                <a:ea typeface="Calibri"/>
                <a:cs typeface="Calibri"/>
                <a:sym typeface="Calibri"/>
              </a:rPr>
              <a:t>・</a:t>
            </a:r>
            <a:r>
              <a:rPr lang="ja-JP" u="sng">
                <a:solidFill>
                  <a:schemeClr val="hlink"/>
                </a:solidFill>
                <a:latin typeface="Calibri"/>
                <a:ea typeface="Calibri"/>
                <a:cs typeface="Calibri"/>
                <a:sym typeface="Calibri"/>
                <a:hlinkClick r:id="rId22" action="ppaction://hlinksldjump"/>
              </a:rPr>
              <a:t>フィードバック完了</a:t>
            </a:r>
            <a:endParaRPr sz="1400" b="0" i="0" u="none" strike="noStrike" cap="none">
              <a:solidFill>
                <a:srgbClr val="000000"/>
              </a:solidFill>
              <a:latin typeface="Calibri"/>
              <a:ea typeface="Calibri"/>
              <a:cs typeface="Calibri"/>
              <a:sym typeface="Calibri"/>
            </a:endParaRPr>
          </a:p>
        </p:txBody>
      </p:sp>
      <p:sp>
        <p:nvSpPr>
          <p:cNvPr id="143" name="Google Shape;143;g1046701d34d_0_7"/>
          <p:cNvSpPr txBox="1"/>
          <p:nvPr/>
        </p:nvSpPr>
        <p:spPr>
          <a:xfrm>
            <a:off x="3712650" y="813188"/>
            <a:ext cx="2480700" cy="39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000000"/>
                </a:solidFill>
                <a:latin typeface="Calibri"/>
                <a:ea typeface="Calibri"/>
                <a:cs typeface="Calibri"/>
                <a:sym typeface="Calibri"/>
              </a:rPr>
              <a:t>【全員共通】</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p:cNvPicPr preferRelativeResize="0"/>
          <p:nvPr/>
        </p:nvPicPr>
        <p:blipFill>
          <a:blip r:embed="rId3">
            <a:alphaModFix/>
          </a:blip>
          <a:stretch>
            <a:fillRect/>
          </a:stretch>
        </p:blipFill>
        <p:spPr>
          <a:xfrm>
            <a:off x="518175" y="3566725"/>
            <a:ext cx="4567399" cy="2464950"/>
          </a:xfrm>
          <a:prstGeom prst="rect">
            <a:avLst/>
          </a:prstGeom>
          <a:noFill/>
          <a:ln w="9525" cap="flat" cmpd="sng">
            <a:solidFill>
              <a:srgbClr val="00A85F"/>
            </a:solidFill>
            <a:prstDash val="solid"/>
            <a:round/>
            <a:headEnd type="none" w="sm" len="sm"/>
            <a:tailEnd type="none" w="sm" len="sm"/>
          </a:ln>
        </p:spPr>
      </p:pic>
      <p:sp>
        <p:nvSpPr>
          <p:cNvPr id="150" name="Google Shape;150;p2"/>
          <p:cNvSpPr/>
          <p:nvPr/>
        </p:nvSpPr>
        <p:spPr>
          <a:xfrm>
            <a:off x="1438275" y="1390650"/>
            <a:ext cx="7019925" cy="176212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p2"/>
          <p:cNvSpPr txBox="1">
            <a:spLocks noGrp="1"/>
          </p:cNvSpPr>
          <p:nvPr>
            <p:ph type="subTitle" idx="4294967295"/>
          </p:nvPr>
        </p:nvSpPr>
        <p:spPr>
          <a:xfrm>
            <a:off x="1247513" y="904916"/>
            <a:ext cx="7429500" cy="4116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任意のパスワードを設定し、HRBrainにログインをしてください</a:t>
            </a:r>
            <a:endParaRPr sz="1800" b="1" i="0" u="none" strike="noStrike" cap="none">
              <a:solidFill>
                <a:schemeClr val="dk1"/>
              </a:solidFill>
              <a:latin typeface="Arial"/>
              <a:ea typeface="Arial"/>
              <a:cs typeface="Arial"/>
              <a:sym typeface="Arial"/>
            </a:endParaRPr>
          </a:p>
        </p:txBody>
      </p:sp>
      <p:sp>
        <p:nvSpPr>
          <p:cNvPr id="152" name="Google Shape;152;p2"/>
          <p:cNvSpPr/>
          <p:nvPr/>
        </p:nvSpPr>
        <p:spPr>
          <a:xfrm>
            <a:off x="5318550" y="4492733"/>
            <a:ext cx="383964" cy="490000"/>
          </a:xfrm>
          <a:prstGeom prst="rightArrow">
            <a:avLst>
              <a:gd name="adj1" fmla="val 50000"/>
              <a:gd name="adj2" fmla="val 50000"/>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63"/>
              <a:buFont typeface="Arial"/>
              <a:buNone/>
            </a:pPr>
            <a:endParaRPr sz="1463" b="0" i="0" u="none" strike="noStrike" cap="none">
              <a:solidFill>
                <a:schemeClr val="lt1"/>
              </a:solidFill>
              <a:latin typeface="Arial"/>
              <a:ea typeface="Arial"/>
              <a:cs typeface="Arial"/>
              <a:sym typeface="Arial"/>
            </a:endParaRPr>
          </a:p>
        </p:txBody>
      </p:sp>
      <p:sp>
        <p:nvSpPr>
          <p:cNvPr id="153" name="Google Shape;153;p2"/>
          <p:cNvSpPr/>
          <p:nvPr/>
        </p:nvSpPr>
        <p:spPr>
          <a:xfrm>
            <a:off x="0" y="0"/>
            <a:ext cx="9906000" cy="830798"/>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2"/>
          <p:cNvSpPr txBox="1"/>
          <p:nvPr/>
        </p:nvSpPr>
        <p:spPr>
          <a:xfrm>
            <a:off x="143944" y="182833"/>
            <a:ext cx="9636643" cy="562149"/>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初回のログイン方法</a:t>
            </a:r>
            <a:endParaRPr sz="1400" b="0" i="0" u="none" strike="noStrike" cap="none">
              <a:solidFill>
                <a:srgbClr val="000000"/>
              </a:solidFill>
              <a:latin typeface="Arial"/>
              <a:ea typeface="Arial"/>
              <a:cs typeface="Arial"/>
              <a:sym typeface="Arial"/>
            </a:endParaRPr>
          </a:p>
        </p:txBody>
      </p:sp>
      <p:pic>
        <p:nvPicPr>
          <p:cNvPr id="155" name="Google Shape;155;p2"/>
          <p:cNvPicPr preferRelativeResize="0"/>
          <p:nvPr/>
        </p:nvPicPr>
        <p:blipFill rotWithShape="1">
          <a:blip r:embed="rId4">
            <a:alphaModFix/>
          </a:blip>
          <a:srcRect/>
          <a:stretch/>
        </p:blipFill>
        <p:spPr>
          <a:xfrm>
            <a:off x="8085673" y="255680"/>
            <a:ext cx="1620000" cy="319437"/>
          </a:xfrm>
          <a:prstGeom prst="rect">
            <a:avLst/>
          </a:prstGeom>
          <a:noFill/>
          <a:ln>
            <a:noFill/>
          </a:ln>
        </p:spPr>
      </p:pic>
      <p:pic>
        <p:nvPicPr>
          <p:cNvPr id="156" name="Google Shape;156;p2"/>
          <p:cNvPicPr preferRelativeResize="0"/>
          <p:nvPr/>
        </p:nvPicPr>
        <p:blipFill rotWithShape="1">
          <a:blip r:embed="rId5">
            <a:alphaModFix/>
          </a:blip>
          <a:srcRect/>
          <a:stretch/>
        </p:blipFill>
        <p:spPr>
          <a:xfrm>
            <a:off x="5935498" y="3258929"/>
            <a:ext cx="3641277" cy="2770309"/>
          </a:xfrm>
          <a:prstGeom prst="rect">
            <a:avLst/>
          </a:prstGeom>
          <a:noFill/>
          <a:ln w="9525" cap="flat" cmpd="sng">
            <a:solidFill>
              <a:srgbClr val="00A85F"/>
            </a:solidFill>
            <a:prstDash val="solid"/>
            <a:round/>
            <a:headEnd type="none" w="sm" len="sm"/>
            <a:tailEnd type="none" w="sm" len="sm"/>
          </a:ln>
        </p:spPr>
      </p:pic>
      <p:sp>
        <p:nvSpPr>
          <p:cNvPr id="157" name="Google Shape;157;p2"/>
          <p:cNvSpPr txBox="1"/>
          <p:nvPr/>
        </p:nvSpPr>
        <p:spPr>
          <a:xfrm>
            <a:off x="962025" y="1457141"/>
            <a:ext cx="7962900" cy="172061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【HRBrainアカウント開設のお知らせ】という招待メールが届きますので、</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ログインパスワードを新規設定しログインをして下さい。</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0" i="0" u="none" strike="noStrike" cap="none">
                <a:solidFill>
                  <a:schemeClr val="dk1"/>
                </a:solidFill>
                <a:latin typeface="Arial"/>
                <a:ea typeface="Arial"/>
                <a:cs typeface="Arial"/>
                <a:sym typeface="Arial"/>
              </a:rPr>
              <a:t>ご登録いただいたパスワードは今後ログインする際に必要になります。</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sz="1400" b="1" i="0" u="none" strike="noStrike" cap="none">
                <a:solidFill>
                  <a:schemeClr val="dk1"/>
                </a:solidFill>
                <a:latin typeface="Arial"/>
                <a:ea typeface="Arial"/>
                <a:cs typeface="Arial"/>
                <a:sym typeface="Arial"/>
              </a:rPr>
              <a:t>※パスワードは</a:t>
            </a:r>
            <a:r>
              <a:rPr lang="ja-JP" b="1">
                <a:solidFill>
                  <a:schemeClr val="dk1"/>
                </a:solidFill>
              </a:rPr>
              <a:t>12</a:t>
            </a:r>
            <a:r>
              <a:rPr lang="ja-JP" sz="1400" b="1" i="0" u="none" strike="noStrike" cap="none">
                <a:solidFill>
                  <a:schemeClr val="dk1"/>
                </a:solidFill>
                <a:latin typeface="Arial"/>
                <a:ea typeface="Arial"/>
                <a:cs typeface="Arial"/>
                <a:sym typeface="Arial"/>
              </a:rPr>
              <a:t>文字以上でご登録下さい。</a:t>
            </a:r>
            <a:endParaRPr sz="14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400"/>
              <a:buFont typeface="Arial"/>
              <a:buNone/>
            </a:pPr>
            <a:r>
              <a:rPr lang="ja-JP"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ja-JP">
                <a:solidFill>
                  <a:schemeClr val="dk1"/>
                </a:solidFill>
              </a:rPr>
              <a:t>初回のログインURLは個人ごとに異なりますのでご注意ください。</a:t>
            </a:r>
            <a:endParaRPr b="0" i="0" u="none" strike="noStrike" cap="none">
              <a:solidFill>
                <a:schemeClr val="dk1"/>
              </a:solidFill>
              <a:latin typeface="Arial"/>
              <a:ea typeface="Arial"/>
              <a:cs typeface="Arial"/>
              <a:sym typeface="Arial"/>
            </a:endParaRPr>
          </a:p>
        </p:txBody>
      </p:sp>
      <p:sp>
        <p:nvSpPr>
          <p:cNvPr id="158" name="Google Shape;158;p2"/>
          <p:cNvSpPr txBox="1"/>
          <p:nvPr/>
        </p:nvSpPr>
        <p:spPr>
          <a:xfrm>
            <a:off x="509700" y="3258920"/>
            <a:ext cx="215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〈ログイン案内メール〉</a:t>
            </a:r>
            <a:endParaRPr sz="1400" b="0" i="0" u="none" strike="noStrike" cap="none">
              <a:solidFill>
                <a:schemeClr val="dk1"/>
              </a:solidFill>
              <a:latin typeface="Arial"/>
              <a:ea typeface="Arial"/>
              <a:cs typeface="Arial"/>
              <a:sym typeface="Arial"/>
            </a:endParaRPr>
          </a:p>
        </p:txBody>
      </p:sp>
      <p:sp>
        <p:nvSpPr>
          <p:cNvPr id="159" name="Google Shape;159;p2"/>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160" name="Google Shape;160;p2"/>
          <p:cNvSpPr/>
          <p:nvPr/>
        </p:nvSpPr>
        <p:spPr>
          <a:xfrm>
            <a:off x="561900" y="4323325"/>
            <a:ext cx="4391100" cy="5622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descr="グラフィカル ユーザー インターフェイス, アプリケーション, Teams&#10;&#10;自動的に生成された説明"/>
          <p:cNvPicPr preferRelativeResize="0"/>
          <p:nvPr/>
        </p:nvPicPr>
        <p:blipFill rotWithShape="1">
          <a:blip r:embed="rId3">
            <a:alphaModFix/>
          </a:blip>
          <a:srcRect/>
          <a:stretch/>
        </p:blipFill>
        <p:spPr>
          <a:xfrm>
            <a:off x="838199" y="1796319"/>
            <a:ext cx="8229600" cy="3309082"/>
          </a:xfrm>
          <a:prstGeom prst="rect">
            <a:avLst/>
          </a:prstGeom>
          <a:noFill/>
          <a:ln w="9525" cap="flat" cmpd="sng">
            <a:solidFill>
              <a:schemeClr val="dk1"/>
            </a:solidFill>
            <a:prstDash val="solid"/>
            <a:round/>
            <a:headEnd type="none" w="sm" len="sm"/>
            <a:tailEnd type="none" w="sm" len="sm"/>
          </a:ln>
        </p:spPr>
      </p:pic>
      <p:sp>
        <p:nvSpPr>
          <p:cNvPr id="167" name="Google Shape;167;p4"/>
          <p:cNvSpPr txBox="1">
            <a:spLocks noGrp="1"/>
          </p:cNvSpPr>
          <p:nvPr>
            <p:ph type="subTitle" idx="4294967295"/>
          </p:nvPr>
        </p:nvSpPr>
        <p:spPr>
          <a:xfrm>
            <a:off x="408900" y="915163"/>
            <a:ext cx="9088200" cy="7968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「HRBrainのログインURL」</a:t>
            </a:r>
            <a:r>
              <a:rPr lang="ja-JP" sz="1800" b="1" i="0" u="none" strike="noStrike" cap="none">
                <a:solidFill>
                  <a:schemeClr val="dk1"/>
                </a:solidFill>
                <a:latin typeface="Arial"/>
                <a:ea typeface="Arial"/>
                <a:cs typeface="Arial"/>
                <a:sym typeface="Arial"/>
              </a:rPr>
              <a:t>　にアクセスし、</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メールアドレス</a:t>
            </a:r>
            <a:r>
              <a:rPr lang="ja-JP" sz="1800" b="1" i="0" u="none" strike="noStrike" cap="none">
                <a:solidFill>
                  <a:schemeClr val="dk1"/>
                </a:solidFill>
                <a:latin typeface="Arial"/>
                <a:ea typeface="Arial"/>
                <a:cs typeface="Arial"/>
                <a:sym typeface="Arial"/>
              </a:rPr>
              <a:t> or 従業員番号と自身で設定したパスワードを入力しログインします</a:t>
            </a:r>
            <a:endParaRPr sz="1800" b="1" i="0" u="none" strike="noStrike" cap="none">
              <a:solidFill>
                <a:schemeClr val="dk1"/>
              </a:solidFill>
              <a:latin typeface="Arial"/>
              <a:ea typeface="Arial"/>
              <a:cs typeface="Arial"/>
              <a:sym typeface="Arial"/>
            </a:endParaRPr>
          </a:p>
        </p:txBody>
      </p:sp>
      <p:sp>
        <p:nvSpPr>
          <p:cNvPr id="168" name="Google Shape;168;p4"/>
          <p:cNvSpPr/>
          <p:nvPr/>
        </p:nvSpPr>
        <p:spPr>
          <a:xfrm>
            <a:off x="0" y="0"/>
            <a:ext cx="9906000" cy="830798"/>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9" name="Google Shape;169;p4"/>
          <p:cNvSpPr txBox="1"/>
          <p:nvPr/>
        </p:nvSpPr>
        <p:spPr>
          <a:xfrm>
            <a:off x="143944" y="182833"/>
            <a:ext cx="9636643" cy="562149"/>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2回目以降のログイン方法</a:t>
            </a:r>
            <a:endParaRPr sz="1400" b="0" i="0" u="none" strike="noStrike" cap="none">
              <a:solidFill>
                <a:srgbClr val="000000"/>
              </a:solidFill>
              <a:latin typeface="Arial"/>
              <a:ea typeface="Arial"/>
              <a:cs typeface="Arial"/>
              <a:sym typeface="Arial"/>
            </a:endParaRPr>
          </a:p>
        </p:txBody>
      </p:sp>
      <p:pic>
        <p:nvPicPr>
          <p:cNvPr id="170" name="Google Shape;170;p4"/>
          <p:cNvPicPr preferRelativeResize="0"/>
          <p:nvPr/>
        </p:nvPicPr>
        <p:blipFill rotWithShape="1">
          <a:blip r:embed="rId4">
            <a:alphaModFix/>
          </a:blip>
          <a:srcRect/>
          <a:stretch/>
        </p:blipFill>
        <p:spPr>
          <a:xfrm>
            <a:off x="8085673" y="255680"/>
            <a:ext cx="1620000" cy="319437"/>
          </a:xfrm>
          <a:prstGeom prst="rect">
            <a:avLst/>
          </a:prstGeom>
          <a:noFill/>
          <a:ln>
            <a:noFill/>
          </a:ln>
        </p:spPr>
      </p:pic>
      <p:sp>
        <p:nvSpPr>
          <p:cNvPr id="171" name="Google Shape;171;p4"/>
          <p:cNvSpPr/>
          <p:nvPr/>
        </p:nvSpPr>
        <p:spPr>
          <a:xfrm>
            <a:off x="6089650" y="3073211"/>
            <a:ext cx="2190749" cy="143827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4"/>
          <p:cNvSpPr txBox="1"/>
          <p:nvPr/>
        </p:nvSpPr>
        <p:spPr>
          <a:xfrm>
            <a:off x="474891" y="5479361"/>
            <a:ext cx="8956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r>
              <a:rPr lang="ja-JP" sz="1800" b="0" i="0" u="none" strike="noStrike" cap="none">
                <a:solidFill>
                  <a:schemeClr val="dk1"/>
                </a:solidFill>
                <a:latin typeface="Arial"/>
                <a:ea typeface="Arial"/>
                <a:cs typeface="Arial"/>
                <a:sym typeface="Arial"/>
              </a:rPr>
              <a:t>共有パソコンを利用する方は、ブラウザにパスワードを記憶させないでください</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　また、作業後は必ずログアウトしてください</a:t>
            </a: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2061100" y="2235350"/>
            <a:ext cx="2940900" cy="698400"/>
          </a:xfrm>
          <a:prstGeom prst="wedgeRectCallout">
            <a:avLst>
              <a:gd name="adj1" fmla="val -1625"/>
              <a:gd name="adj2" fmla="val -20208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ここに貴社の共通URLを記載する</a:t>
            </a:r>
            <a:endParaRPr sz="1400" b="1" i="0" u="none" strike="noStrike" cap="none">
              <a:solidFill>
                <a:srgbClr val="000000"/>
              </a:solidFill>
              <a:latin typeface="Arial"/>
              <a:ea typeface="Arial"/>
              <a:cs typeface="Arial"/>
              <a:sym typeface="Arial"/>
            </a:endParaRPr>
          </a:p>
        </p:txBody>
      </p:sp>
      <p:sp>
        <p:nvSpPr>
          <p:cNvPr id="174" name="Google Shape;174;p4"/>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subTitle" idx="4294967295"/>
          </p:nvPr>
        </p:nvSpPr>
        <p:spPr>
          <a:xfrm>
            <a:off x="897150" y="889550"/>
            <a:ext cx="8111700" cy="3834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①ログインページにて、「パスワードを忘れたら」をクリックしてください</a:t>
            </a:r>
            <a:endParaRPr sz="1800" b="1" i="0" u="none" strike="noStrike" cap="none">
              <a:solidFill>
                <a:schemeClr val="dk1"/>
              </a:solidFill>
              <a:latin typeface="Arial"/>
              <a:ea typeface="Arial"/>
              <a:cs typeface="Arial"/>
              <a:sym typeface="Arial"/>
            </a:endParaRPr>
          </a:p>
        </p:txBody>
      </p:sp>
      <p:sp>
        <p:nvSpPr>
          <p:cNvPr id="181" name="Google Shape;181;p5"/>
          <p:cNvSpPr/>
          <p:nvPr/>
        </p:nvSpPr>
        <p:spPr>
          <a:xfrm>
            <a:off x="0" y="0"/>
            <a:ext cx="9906000" cy="830798"/>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5"/>
          <p:cNvSpPr txBox="1"/>
          <p:nvPr/>
        </p:nvSpPr>
        <p:spPr>
          <a:xfrm>
            <a:off x="143944" y="182833"/>
            <a:ext cx="9636643" cy="562149"/>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パスワードを忘れた場合</a:t>
            </a:r>
            <a:endParaRPr sz="1400" b="0" i="0" u="none" strike="noStrike" cap="none">
              <a:solidFill>
                <a:srgbClr val="000000"/>
              </a:solidFill>
              <a:latin typeface="Arial"/>
              <a:ea typeface="Arial"/>
              <a:cs typeface="Arial"/>
              <a:sym typeface="Arial"/>
            </a:endParaRPr>
          </a:p>
        </p:txBody>
      </p:sp>
      <p:pic>
        <p:nvPicPr>
          <p:cNvPr id="183" name="Google Shape;183;p5"/>
          <p:cNvPicPr preferRelativeResize="0"/>
          <p:nvPr/>
        </p:nvPicPr>
        <p:blipFill rotWithShape="1">
          <a:blip r:embed="rId3">
            <a:alphaModFix/>
          </a:blip>
          <a:srcRect/>
          <a:stretch/>
        </p:blipFill>
        <p:spPr>
          <a:xfrm>
            <a:off x="8085673" y="255680"/>
            <a:ext cx="1620000" cy="319437"/>
          </a:xfrm>
          <a:prstGeom prst="rect">
            <a:avLst/>
          </a:prstGeom>
          <a:noFill/>
          <a:ln>
            <a:noFill/>
          </a:ln>
        </p:spPr>
      </p:pic>
      <p:grpSp>
        <p:nvGrpSpPr>
          <p:cNvPr id="184" name="Google Shape;184;p5"/>
          <p:cNvGrpSpPr/>
          <p:nvPr/>
        </p:nvGrpSpPr>
        <p:grpSpPr>
          <a:xfrm>
            <a:off x="2302603" y="1331689"/>
            <a:ext cx="5109783" cy="1986032"/>
            <a:chOff x="1490402" y="1458706"/>
            <a:chExt cx="5577148" cy="2234510"/>
          </a:xfrm>
        </p:grpSpPr>
        <p:pic>
          <p:nvPicPr>
            <p:cNvPr id="185" name="Google Shape;185;p5" descr="グラフィカル ユーザー インターフェイス, アプリケーション, Teams&#10;&#10;自動的に生成された説明"/>
            <p:cNvPicPr preferRelativeResize="0"/>
            <p:nvPr/>
          </p:nvPicPr>
          <p:blipFill rotWithShape="1">
            <a:blip r:embed="rId4">
              <a:alphaModFix/>
            </a:blip>
            <a:srcRect/>
            <a:stretch/>
          </p:blipFill>
          <p:spPr>
            <a:xfrm>
              <a:off x="1490402" y="1458706"/>
              <a:ext cx="5577148" cy="2234510"/>
            </a:xfrm>
            <a:prstGeom prst="rect">
              <a:avLst/>
            </a:prstGeom>
            <a:noFill/>
            <a:ln w="9525" cap="flat" cmpd="sng">
              <a:solidFill>
                <a:schemeClr val="dk1"/>
              </a:solidFill>
              <a:prstDash val="solid"/>
              <a:round/>
              <a:headEnd type="none" w="sm" len="sm"/>
              <a:tailEnd type="none" w="sm" len="sm"/>
            </a:ln>
          </p:spPr>
        </p:pic>
        <p:sp>
          <p:nvSpPr>
            <p:cNvPr id="186" name="Google Shape;186;p5"/>
            <p:cNvSpPr/>
            <p:nvPr/>
          </p:nvSpPr>
          <p:spPr>
            <a:xfrm>
              <a:off x="5171542" y="3267356"/>
              <a:ext cx="1256717" cy="17112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7" name="Google Shape;187;p5"/>
          <p:cNvSpPr txBox="1"/>
          <p:nvPr/>
        </p:nvSpPr>
        <p:spPr>
          <a:xfrm>
            <a:off x="0" y="3410396"/>
            <a:ext cx="9906000" cy="738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②自身のメールアドレスを入力し、「メール送信」をクリックすると、</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入力したメールアドレスに新たなパスワード設定用のURLが送付されます</a:t>
            </a:r>
            <a:endParaRPr sz="1800" b="1" i="0" u="none" strike="noStrike" cap="none">
              <a:solidFill>
                <a:schemeClr val="dk1"/>
              </a:solidFill>
              <a:latin typeface="Arial"/>
              <a:ea typeface="Arial"/>
              <a:cs typeface="Arial"/>
              <a:sym typeface="Arial"/>
            </a:endParaRPr>
          </a:p>
        </p:txBody>
      </p:sp>
      <p:pic>
        <p:nvPicPr>
          <p:cNvPr id="188" name="Google Shape;188;p5" descr="グラフィカル ユーザー インターフェイス&#10;&#10;中程度の精度で自動的に生成された説明"/>
          <p:cNvPicPr preferRelativeResize="0"/>
          <p:nvPr/>
        </p:nvPicPr>
        <p:blipFill rotWithShape="1">
          <a:blip r:embed="rId5">
            <a:alphaModFix/>
          </a:blip>
          <a:srcRect t="30864"/>
          <a:stretch/>
        </p:blipFill>
        <p:spPr>
          <a:xfrm>
            <a:off x="1920125" y="4241949"/>
            <a:ext cx="5766173" cy="1517800"/>
          </a:xfrm>
          <a:prstGeom prst="rect">
            <a:avLst/>
          </a:prstGeom>
          <a:noFill/>
          <a:ln w="9525" cap="flat" cmpd="sng">
            <a:solidFill>
              <a:schemeClr val="dk1"/>
            </a:solidFill>
            <a:prstDash val="solid"/>
            <a:round/>
            <a:headEnd type="none" w="sm" len="sm"/>
            <a:tailEnd type="none" w="sm" len="sm"/>
          </a:ln>
        </p:spPr>
      </p:pic>
      <p:sp>
        <p:nvSpPr>
          <p:cNvPr id="189" name="Google Shape;189;p5"/>
          <p:cNvSpPr/>
          <p:nvPr/>
        </p:nvSpPr>
        <p:spPr>
          <a:xfrm>
            <a:off x="5698575" y="5254075"/>
            <a:ext cx="1834200" cy="3834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5"/>
          <p:cNvSpPr txBox="1"/>
          <p:nvPr/>
        </p:nvSpPr>
        <p:spPr>
          <a:xfrm>
            <a:off x="574613" y="5899350"/>
            <a:ext cx="8775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Calibri"/>
                <a:ea typeface="Calibri"/>
                <a:cs typeface="Calibri"/>
                <a:sym typeface="Calibri"/>
              </a:rPr>
              <a:t>※メールアドレスのご登録がない場合は、管理者にパスワード再設定用のURLの発行依頼をしてください。</a:t>
            </a:r>
            <a:endParaRPr sz="1400" b="0" i="0" u="none" strike="noStrike" cap="none">
              <a:solidFill>
                <a:srgbClr val="000000"/>
              </a:solidFill>
              <a:latin typeface="Calibri"/>
              <a:ea typeface="Calibri"/>
              <a:cs typeface="Calibri"/>
              <a:sym typeface="Calibri"/>
            </a:endParaRPr>
          </a:p>
        </p:txBody>
      </p:sp>
      <p:sp>
        <p:nvSpPr>
          <p:cNvPr id="191" name="Google Shape;191;p5"/>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2358c081f1_0_0"/>
          <p:cNvSpPr/>
          <p:nvPr/>
        </p:nvSpPr>
        <p:spPr>
          <a:xfrm>
            <a:off x="0" y="0"/>
            <a:ext cx="9906000" cy="830700"/>
          </a:xfrm>
          <a:prstGeom prst="rect">
            <a:avLst/>
          </a:prstGeom>
          <a:solidFill>
            <a:srgbClr val="00A8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g12358c081f1_0_0"/>
          <p:cNvSpPr txBox="1"/>
          <p:nvPr/>
        </p:nvSpPr>
        <p:spPr>
          <a:xfrm>
            <a:off x="143944" y="182833"/>
            <a:ext cx="9636600" cy="562200"/>
          </a:xfrm>
          <a:prstGeom prst="rect">
            <a:avLst/>
          </a:prstGeom>
          <a:noFill/>
          <a:ln>
            <a:noFill/>
          </a:ln>
        </p:spPr>
        <p:txBody>
          <a:bodyPr spcFirstLastPara="1" wrap="square" lIns="90000"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ja-JP" sz="2400" b="0" i="0" u="none" strike="noStrike" cap="none">
                <a:solidFill>
                  <a:schemeClr val="lt1"/>
                </a:solidFill>
                <a:latin typeface="Arial"/>
                <a:ea typeface="Arial"/>
                <a:cs typeface="Arial"/>
                <a:sym typeface="Arial"/>
              </a:rPr>
              <a:t>サービス画面</a:t>
            </a:r>
            <a:endParaRPr sz="1400" b="0" i="0" u="none" strike="noStrike" cap="none">
              <a:solidFill>
                <a:srgbClr val="000000"/>
              </a:solidFill>
              <a:latin typeface="Arial"/>
              <a:ea typeface="Arial"/>
              <a:cs typeface="Arial"/>
              <a:sym typeface="Arial"/>
            </a:endParaRPr>
          </a:p>
        </p:txBody>
      </p:sp>
      <p:pic>
        <p:nvPicPr>
          <p:cNvPr id="199" name="Google Shape;199;g12358c081f1_0_0"/>
          <p:cNvPicPr preferRelativeResize="0"/>
          <p:nvPr/>
        </p:nvPicPr>
        <p:blipFill rotWithShape="1">
          <a:blip r:embed="rId3">
            <a:alphaModFix/>
          </a:blip>
          <a:srcRect/>
          <a:stretch/>
        </p:blipFill>
        <p:spPr>
          <a:xfrm>
            <a:off x="8085673" y="255680"/>
            <a:ext cx="1620000" cy="319437"/>
          </a:xfrm>
          <a:prstGeom prst="rect">
            <a:avLst/>
          </a:prstGeom>
          <a:noFill/>
          <a:ln>
            <a:noFill/>
          </a:ln>
        </p:spPr>
      </p:pic>
      <p:sp>
        <p:nvSpPr>
          <p:cNvPr id="200" name="Google Shape;200;g12358c081f1_0_0"/>
          <p:cNvSpPr/>
          <p:nvPr/>
        </p:nvSpPr>
        <p:spPr>
          <a:xfrm>
            <a:off x="6547850" y="179900"/>
            <a:ext cx="1378500" cy="4710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全員共通</a:t>
            </a:r>
            <a:endParaRPr sz="1400" b="1" i="0" u="none" strike="noStrike" cap="none">
              <a:solidFill>
                <a:srgbClr val="FF0000"/>
              </a:solidFill>
              <a:latin typeface="Arial"/>
              <a:ea typeface="Arial"/>
              <a:cs typeface="Arial"/>
              <a:sym typeface="Arial"/>
            </a:endParaRPr>
          </a:p>
        </p:txBody>
      </p:sp>
      <p:sp>
        <p:nvSpPr>
          <p:cNvPr id="201" name="Google Shape;201;g12358c081f1_0_0"/>
          <p:cNvSpPr txBox="1">
            <a:spLocks noGrp="1"/>
          </p:cNvSpPr>
          <p:nvPr>
            <p:ph type="subTitle" idx="4294967295"/>
          </p:nvPr>
        </p:nvSpPr>
        <p:spPr>
          <a:xfrm>
            <a:off x="1247500" y="869967"/>
            <a:ext cx="7429500" cy="562200"/>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ログイン後、サービスを選択する画面に遷移</a:t>
            </a:r>
            <a:r>
              <a:rPr lang="ja-JP" sz="18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する</a:t>
            </a:r>
            <a:r>
              <a:rPr lang="ja-JP" sz="1800" b="1" i="0" u="none" strike="noStrike" cap="none">
                <a:solidFill>
                  <a:schemeClr val="dk1"/>
                </a:solidFill>
                <a:latin typeface="Arial"/>
                <a:ea typeface="Arial"/>
                <a:cs typeface="Arial"/>
                <a:sym typeface="Arial"/>
              </a:rPr>
              <a:t>ので、</a:t>
            </a:r>
            <a:endParaRPr sz="1800" b="1"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800"/>
              <a:buFont typeface="Arial"/>
              <a:buNone/>
            </a:pPr>
            <a:r>
              <a:rPr lang="ja-JP" sz="1800" b="1" i="0" u="none" strike="noStrike" cap="none">
                <a:solidFill>
                  <a:schemeClr val="dk1"/>
                </a:solidFill>
                <a:latin typeface="Arial"/>
                <a:ea typeface="Arial"/>
                <a:cs typeface="Arial"/>
                <a:sym typeface="Arial"/>
              </a:rPr>
              <a:t>利用するサービスをクリックし各サービスにアクセスします</a:t>
            </a:r>
            <a:endParaRPr sz="1800" b="1" i="0" u="none" strike="noStrike" cap="none">
              <a:solidFill>
                <a:schemeClr val="dk1"/>
              </a:solidFill>
              <a:latin typeface="Arial"/>
              <a:ea typeface="Arial"/>
              <a:cs typeface="Arial"/>
              <a:sym typeface="Arial"/>
            </a:endParaRPr>
          </a:p>
        </p:txBody>
      </p:sp>
      <p:pic>
        <p:nvPicPr>
          <p:cNvPr id="202" name="Google Shape;202;g12358c081f1_0_0"/>
          <p:cNvPicPr preferRelativeResize="0"/>
          <p:nvPr/>
        </p:nvPicPr>
        <p:blipFill>
          <a:blip r:embed="rId4">
            <a:alphaModFix/>
          </a:blip>
          <a:stretch>
            <a:fillRect/>
          </a:stretch>
        </p:blipFill>
        <p:spPr>
          <a:xfrm>
            <a:off x="2221513" y="1557125"/>
            <a:ext cx="5481475" cy="4719450"/>
          </a:xfrm>
          <a:prstGeom prst="rect">
            <a:avLst/>
          </a:prstGeom>
          <a:noFill/>
          <a:ln w="9525" cap="flat" cmpd="sng">
            <a:solidFill>
              <a:srgbClr val="A5A5A5"/>
            </a:solidFill>
            <a:prstDash val="solid"/>
            <a:round/>
            <a:headEnd type="none" w="sm" len="sm"/>
            <a:tailEnd type="none" w="sm" len="sm"/>
          </a:ln>
        </p:spPr>
      </p:pic>
      <p:sp>
        <p:nvSpPr>
          <p:cNvPr id="203" name="Google Shape;203;g12358c081f1_0_0"/>
          <p:cNvSpPr/>
          <p:nvPr/>
        </p:nvSpPr>
        <p:spPr>
          <a:xfrm>
            <a:off x="241150" y="2457375"/>
            <a:ext cx="2468700" cy="1247100"/>
          </a:xfrm>
          <a:prstGeom prst="wedgeRectCallout">
            <a:avLst>
              <a:gd name="adj1" fmla="val 54080"/>
              <a:gd name="adj2" fmla="val 68717"/>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ログイン直後の画面</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キャプチャを貼る</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000000"/>
                </a:solidFill>
                <a:latin typeface="Arial"/>
                <a:ea typeface="Arial"/>
                <a:cs typeface="Arial"/>
                <a:sym typeface="Arial"/>
              </a:rPr>
              <a:t>※従業員に使っていただく機能が表示されている画面を推奨いたします</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102d736dc0e_0_358"/>
          <p:cNvSpPr/>
          <p:nvPr/>
        </p:nvSpPr>
        <p:spPr>
          <a:xfrm>
            <a:off x="0" y="0"/>
            <a:ext cx="10179000" cy="6858000"/>
          </a:xfrm>
          <a:prstGeom prst="rect">
            <a:avLst/>
          </a:prstGeom>
          <a:solidFill>
            <a:srgbClr val="00A85F"/>
          </a:solidFill>
          <a:ln>
            <a:noFill/>
          </a:ln>
        </p:spPr>
        <p:txBody>
          <a:bodyPr spcFirstLastPara="1" wrap="square" lIns="79975" tIns="39975" rIns="79975" bIns="39975"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ja-JP" sz="5000" b="1">
                <a:solidFill>
                  <a:schemeClr val="lt1"/>
                </a:solidFill>
              </a:rPr>
              <a:t>ヒアリングシート</a:t>
            </a:r>
            <a:endParaRPr sz="5000" b="1">
              <a:solidFill>
                <a:schemeClr val="lt1"/>
              </a:solidFill>
            </a:endParaRPr>
          </a:p>
          <a:p>
            <a:pPr marL="0" marR="0" lvl="0" indent="0" algn="ctr" rtl="0">
              <a:lnSpc>
                <a:spcPct val="100000"/>
              </a:lnSpc>
              <a:spcBef>
                <a:spcPts val="0"/>
              </a:spcBef>
              <a:spcAft>
                <a:spcPts val="0"/>
              </a:spcAft>
              <a:buClr>
                <a:srgbClr val="000000"/>
              </a:buClr>
              <a:buSzPts val="5000"/>
              <a:buFont typeface="Arial"/>
              <a:buNone/>
            </a:pPr>
            <a:r>
              <a:rPr lang="ja-JP" sz="2000">
                <a:solidFill>
                  <a:schemeClr val="lt1"/>
                </a:solidFill>
              </a:rPr>
              <a:t>（提出・フィードバックアクションあり）</a:t>
            </a:r>
            <a:endParaRPr sz="2000">
              <a:solidFill>
                <a:schemeClr val="lt1"/>
              </a:solidFill>
            </a:endParaRPr>
          </a:p>
        </p:txBody>
      </p:sp>
      <p:sp>
        <p:nvSpPr>
          <p:cNvPr id="210" name="Google Shape;210;g102d736dc0e_0_358"/>
          <p:cNvSpPr txBox="1">
            <a:spLocks noGrp="1"/>
          </p:cNvSpPr>
          <p:nvPr>
            <p:ph type="ftr" idx="11"/>
          </p:nvPr>
        </p:nvSpPr>
        <p:spPr>
          <a:xfrm>
            <a:off x="135861" y="8585536"/>
            <a:ext cx="1278000" cy="435600"/>
          </a:xfrm>
          <a:prstGeom prst="rect">
            <a:avLst/>
          </a:prstGeom>
          <a:noFill/>
          <a:ln w="9525" cap="flat" cmpd="sng">
            <a:solidFill>
              <a:srgbClr val="BFBFBF"/>
            </a:solidFill>
            <a:prstDash val="solid"/>
            <a:round/>
            <a:headEnd type="none" w="sm" len="sm"/>
            <a:tailEnd type="none" w="sm" len="sm"/>
          </a:ln>
        </p:spPr>
        <p:txBody>
          <a:bodyPr spcFirstLastPara="1" wrap="square" lIns="106650" tIns="53325" rIns="106650" bIns="533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1889</Words>
  <Application>Microsoft Macintosh PowerPoint</Application>
  <PresentationFormat>A4 210 x 297 mm</PresentationFormat>
  <Paragraphs>340</Paragraphs>
  <Slides>26</Slides>
  <Notes>26</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26</vt:i4>
      </vt:variant>
    </vt:vector>
  </HeadingPairs>
  <TitlesOfParts>
    <vt:vector size="30" baseType="lpstr">
      <vt:lpstr>Arial</vt:lpstr>
      <vt:lpstr>Calibri</vt:lpstr>
      <vt:lpstr>Simple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株式会社HRBrain</dc:creator>
  <cp:lastModifiedBy>木村 将大</cp:lastModifiedBy>
  <cp:revision>1</cp:revision>
  <dcterms:created xsi:type="dcterms:W3CDTF">2018-02-19T11:08:15Z</dcterms:created>
  <dcterms:modified xsi:type="dcterms:W3CDTF">2022-04-06T10:04:23Z</dcterms:modified>
</cp:coreProperties>
</file>