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3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4" r:id="rId30"/>
  </p:sldIdLst>
  <p:sldSz cx="9144000" cy="6858000" type="screen4x3"/>
  <p:notesSz cx="6858000" cy="9144000"/>
  <p:embeddedFontLst>
    <p:embeddedFont>
      <p:font typeface="M PLUS 1p" panose="020B0502020203020207" pitchFamily="34" charset="-128"/>
      <p:regular r:id="rId32"/>
      <p:bold r:id="rId33"/>
    </p:embeddedFont>
    <p:embeddedFont>
      <p:font typeface="Zen Kaku Gothic New" pitchFamily="2" charset="-128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Helvetica Neue" panose="02000503000000020004" pitchFamily="2" charset="0"/>
      <p:regular r:id="rId40"/>
      <p:bold r:id="rId41"/>
      <p:italic r:id="rId42"/>
      <p:boldItalic r:id="rId43"/>
    </p:embeddedFont>
    <p:embeddedFont>
      <p:font typeface="Sawarabi Gothic" panose="020B0602000203020207" pitchFamily="34" charset="-128"/>
      <p:regular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541">
          <p15:clr>
            <a:srgbClr val="A4A3A4"/>
          </p15:clr>
        </p15:guide>
        <p15:guide id="2" pos="74">
          <p15:clr>
            <a:srgbClr val="9AA0A6"/>
          </p15:clr>
        </p15:guide>
        <p15:guide id="3" orient="horz" pos="787">
          <p15:clr>
            <a:srgbClr val="9AA0A6"/>
          </p15:clr>
        </p15:guide>
        <p15:guide id="4" pos="5679">
          <p15:clr>
            <a:srgbClr val="9AA0A6"/>
          </p15:clr>
        </p15:guide>
        <p15:guide id="5" orient="horz" pos="1312">
          <p15:clr>
            <a:srgbClr val="9AA0A6"/>
          </p15:clr>
        </p15:guide>
        <p15:guide id="6" orient="horz" pos="3838">
          <p15:clr>
            <a:srgbClr val="9AA0A6"/>
          </p15:clr>
        </p15:guide>
        <p15:guide id="7" pos="442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ED52CF-85F2-45AB-9B15-0985AB8110CB}">
  <a:tblStyle styleId="{95ED52CF-85F2-45AB-9B15-0985AB8110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9"/>
  </p:normalViewPr>
  <p:slideViewPr>
    <p:cSldViewPr snapToGrid="0">
      <p:cViewPr varScale="1">
        <p:scale>
          <a:sx n="103" d="100"/>
          <a:sy n="103" d="100"/>
        </p:scale>
        <p:origin x="1880" y="176"/>
      </p:cViewPr>
      <p:guideLst>
        <p:guide orient="horz" pos="3541"/>
        <p:guide pos="74"/>
        <p:guide orient="horz" pos="787"/>
        <p:guide pos="5679"/>
        <p:guide orient="horz" pos="1312"/>
        <p:guide orient="horz" pos="3838"/>
        <p:guide pos="44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8.fntdata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43018028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gb43018028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908775d65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1908775d65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516e066ad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g1516e066ad2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g1516e066ad2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908775d65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1908775d657_0_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g1908775d657_0_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908775d657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g1908775d657_0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g1908775d657_0_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908775d65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908775d65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908775d65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1908775d657_0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2" name="Google Shape;372;g1908775d657_0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908775d65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g1908775d657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g1908775d657_0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908775d65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g1908775d657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g1908775d657_0_1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908775d65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4" name="Google Shape;404;g1908775d657_0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5" name="Google Shape;405;g1908775d657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908775d65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1908775d657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8" name="Google Shape;418;g1908775d657_0_1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3b3231a56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3b3231a562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908775d65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g1908775d657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9" name="Google Shape;429;g1908775d657_0_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908775d657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g1908775d657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2" name="Google Shape;442;g1908775d657_0_1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908775d657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908775d657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1908775d657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4" name="Google Shape;464;g1908775d657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5" name="Google Shape;465;g1908775d657_0_2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1908775d657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6" name="Google Shape;476;g1908775d657_0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g1908775d657_0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1908775d657_0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8" name="Google Shape;488;g1908775d657_0_2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9" name="Google Shape;489;g1908775d657_0_2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908775d657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g1908775d657_0_2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g1908775d657_0_2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1908775d657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g1908775d657_0_2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3" name="Google Shape;513;g1908775d657_0_2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08c8a60c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585788"/>
            <a:ext cx="391318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208c8a60cbf_0_0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908775d6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1908775d6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908775d65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908775d657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・いつ環境が渡せるか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⇨確定していない　10月前後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・環境の渡し方について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（新規、既存それぞれ）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⇨新規：ベンガル入力　発行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⇨既存：裏側でONにする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⇨管理者はどっちにしろログインするので、人事に絞ってトライアルしてもらうでいいのでは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　トライアルの目的を整理する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・実施方法について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（チャットを設置する、BCと連携するときの方法について）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1908775d657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516e066ad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1516e066ad2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・いつ環境が渡せるか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⇨確定していない　10月前後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・環境の渡し方について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（新規、既存それぞれ）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⇨新規：ベンガル入力　発行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⇨既存：裏側でONにする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⇨管理者はどっちにしろログインするので、人事に絞ってトライアルしてもらうでいいのでは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　トライアルの目的を整理する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・実施方法について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（チャットを設置する、BCと連携するときの方法について）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1516e066ad2_0_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52b4314c0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152b4314c0f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・いつ環境が渡せるか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⇨確定していない　10月前後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・環境の渡し方について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（新規、既存それぞれ）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⇨新規：ベンガル入力　発行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⇨既存：裏側でONにする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⇨管理者はどっちにしろログインするので、人事に絞ってトライアルしてもらうでいいのでは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　トライアルの目的を整理する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・実施方法について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（チャットを設置する、BCと連携するときの方法について）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152b4314c0f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52b4314c0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152b4314c0f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・いつ環境が渡せるか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⇨確定していない　10月前後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・環境の渡し方について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（新規、既存それぞれ）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⇨新規：ベンガル入力　発行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⇨既存：裏側でONにする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⇨管理者はどっちにしろログインするので、人事に絞ってトライアルしてもらうでいいのでは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　トライアルの目的を整理する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・実施方法について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（チャットを設置する、BCと連携するときの方法について）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152b4314c0f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908775d65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g1908775d657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・いつ環境が渡せるか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⇨確定していない　10月前後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・環境の渡し方について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（新規、既存それぞれ）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⇨新規：ベンガル入力　発行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⇨既存：裏側でONにする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⇨管理者はどっちにしろログインするので、人事に絞ってトライアルしてもらうでいいのでは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　トライアルの目的を整理する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・実施方法について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（チャットを設置する、BCと連携するときの方法について）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1908775d657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ee9c36fb4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g1ee9c36fb44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・いつ環境が渡せるか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⇨確定していない　10月前後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・環境の渡し方について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（新規、既存それぞれ）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⇨新規：ベンガル入力　発行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⇨既存：裏側でONにする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⇨管理者はどっちにしろログインするので、人事に絞ってトライアルしてもらうでいいのでは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　トライアルの目的を整理する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・実施方法について</a:t>
            </a:r>
            <a:endParaRPr sz="1050">
              <a:solidFill>
                <a:srgbClr val="3C4043"/>
              </a:solidFill>
              <a:highlight>
                <a:srgbClr val="F1F3F4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 sz="1050">
                <a:solidFill>
                  <a:srgbClr val="3C4043"/>
                </a:solidFill>
                <a:highlight>
                  <a:srgbClr val="F1F3F4"/>
                </a:highlight>
              </a:rPr>
              <a:t>（チャットを設置する、BCと連携するときの方法について）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1ee9c36fb44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ja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51">
  <p:cSld name="OBJECT_49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cxnSp>
        <p:nvCxnSpPr>
          <p:cNvPr id="51" name="Google Shape;51;p11"/>
          <p:cNvCxnSpPr/>
          <p:nvPr/>
        </p:nvCxnSpPr>
        <p:spPr>
          <a:xfrm>
            <a:off x="117231" y="751549"/>
            <a:ext cx="8911200" cy="0"/>
          </a:xfrm>
          <a:prstGeom prst="straightConnector1">
            <a:avLst/>
          </a:prstGeom>
          <a:noFill/>
          <a:ln w="19050" cap="flat" cmpd="sng">
            <a:solidFill>
              <a:srgbClr val="399CE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9">
  <p:cSld name="OBJECT_50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4">
  <p:cSld name="OBJECT_6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574478" y="6666869"/>
            <a:ext cx="2602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" sz="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Copyright©︎HRBrain, Inc. All Rights Reserved</a:t>
            </a:r>
            <a:endParaRPr sz="8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5">
  <p:cSld name="タイトルとコンテンツ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2 1">
  <p:cSld name="OBJECT_2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65" name="Google Shape;65;p15"/>
          <p:cNvSpPr txBox="1"/>
          <p:nvPr/>
        </p:nvSpPr>
        <p:spPr>
          <a:xfrm>
            <a:off x="3179631" y="6564550"/>
            <a:ext cx="2724600" cy="2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ja" sz="1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Copyright©︎HRBrain, Inc. All Rights Reserved</a:t>
            </a:r>
            <a:endParaRPr sz="10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" name="Google Shape;66;p15"/>
          <p:cNvCxnSpPr/>
          <p:nvPr/>
        </p:nvCxnSpPr>
        <p:spPr>
          <a:xfrm>
            <a:off x="86400" y="6467674"/>
            <a:ext cx="8911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6">
  <p:cSld name="OBJECT_5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69" name="Google Shape;69;p16"/>
          <p:cNvSpPr txBox="1"/>
          <p:nvPr/>
        </p:nvSpPr>
        <p:spPr>
          <a:xfrm>
            <a:off x="6152271" y="6564400"/>
            <a:ext cx="285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" sz="105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Copyright©︎HRBrain, Inc. All Rights Reserved</a:t>
            </a:r>
            <a:endParaRPr sz="105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92" y="6521725"/>
            <a:ext cx="1205398" cy="2342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Google Shape;71;p16"/>
          <p:cNvCxnSpPr/>
          <p:nvPr/>
        </p:nvCxnSpPr>
        <p:spPr>
          <a:xfrm>
            <a:off x="86400" y="6467674"/>
            <a:ext cx="8911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7">
  <p:cSld name="OBJECT_52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1"/>
          </p:nvPr>
        </p:nvSpPr>
        <p:spPr>
          <a:xfrm>
            <a:off x="1143000" y="3602042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6457951" y="635635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87" name="Google Shape;87;p20"/>
          <p:cNvSpPr txBox="1"/>
          <p:nvPr/>
        </p:nvSpPr>
        <p:spPr>
          <a:xfrm>
            <a:off x="6578462" y="6684413"/>
            <a:ext cx="2604300" cy="2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50" rIns="91550" bIns="45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Copyright©︎HRBrain, Inc. All Rights Reserved</a:t>
            </a:r>
            <a:endParaRPr sz="8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117225" y="751550"/>
            <a:ext cx="889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●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○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■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●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○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■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●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○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■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warabi Gothic"/>
              <a:buNone/>
              <a:defRPr sz="24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cxnSp>
        <p:nvCxnSpPr>
          <p:cNvPr id="13" name="Google Shape;13;p3"/>
          <p:cNvCxnSpPr/>
          <p:nvPr/>
        </p:nvCxnSpPr>
        <p:spPr>
          <a:xfrm>
            <a:off x="117231" y="751549"/>
            <a:ext cx="8911200" cy="0"/>
          </a:xfrm>
          <a:prstGeom prst="straightConnector1">
            <a:avLst/>
          </a:prstGeom>
          <a:noFill/>
          <a:ln w="19050" cap="flat" cmpd="sng">
            <a:solidFill>
              <a:srgbClr val="00B2B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4;p3"/>
          <p:cNvSpPr/>
          <p:nvPr/>
        </p:nvSpPr>
        <p:spPr>
          <a:xfrm>
            <a:off x="127000" y="6470410"/>
            <a:ext cx="8897700" cy="27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i="0" u="none" strike="noStrike" cap="none">
              <a:solidFill>
                <a:srgbClr val="FFFFF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5444675" y="6523925"/>
            <a:ext cx="333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i="0" u="none" strike="noStrike" cap="none">
                <a:solidFill>
                  <a:srgbClr val="BFBFBF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Copyright©HRBrain, Inc. All Rights Reserved </a:t>
            </a:r>
            <a:endParaRPr sz="1400" i="0" u="none" strike="noStrike" cap="none">
              <a:solidFill>
                <a:srgbClr val="BFBFB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sp>
        <p:nvSpPr>
          <p:cNvPr id="16" name="Google Shape;16;p3"/>
          <p:cNvSpPr txBox="1"/>
          <p:nvPr/>
        </p:nvSpPr>
        <p:spPr>
          <a:xfrm>
            <a:off x="179314" y="6523925"/>
            <a:ext cx="4309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>
                <a:solidFill>
                  <a:srgbClr val="BFBFBF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Confidential</a:t>
            </a:r>
            <a:endParaRPr sz="1200" i="0" u="none" strike="noStrike" cap="none">
              <a:solidFill>
                <a:srgbClr val="00A85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6602" y="361775"/>
            <a:ext cx="2057400" cy="389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カスタム レイアウト 1 1">
  <p:cSld name="CUSTOM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 txBox="1"/>
          <p:nvPr/>
        </p:nvSpPr>
        <p:spPr>
          <a:xfrm>
            <a:off x="6573682" y="6666869"/>
            <a:ext cx="2602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" sz="800" i="0" u="none" strike="noStrike" cap="none">
                <a:solidFill>
                  <a:srgbClr val="D8D8D8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Copyright©︎HRBrain, Inc. All Rights Reserved</a:t>
            </a:r>
            <a:endParaRPr sz="800" i="0" u="none" strike="noStrike" cap="none">
              <a:solidFill>
                <a:srgbClr val="D8D8D8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grpSp>
        <p:nvGrpSpPr>
          <p:cNvPr id="90" name="Google Shape;90;p21"/>
          <p:cNvGrpSpPr/>
          <p:nvPr/>
        </p:nvGrpSpPr>
        <p:grpSpPr>
          <a:xfrm>
            <a:off x="0" y="0"/>
            <a:ext cx="2334544" cy="374400"/>
            <a:chOff x="0" y="374425"/>
            <a:chExt cx="2529300" cy="374400"/>
          </a:xfrm>
        </p:grpSpPr>
        <p:sp>
          <p:nvSpPr>
            <p:cNvPr id="91" name="Google Shape;91;p21"/>
            <p:cNvSpPr/>
            <p:nvPr/>
          </p:nvSpPr>
          <p:spPr>
            <a:xfrm>
              <a:off x="0" y="374425"/>
              <a:ext cx="2529300" cy="374400"/>
            </a:xfrm>
            <a:prstGeom prst="rect">
              <a:avLst/>
            </a:prstGeom>
            <a:solidFill>
              <a:srgbClr val="00A0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1"/>
            <p:cNvSpPr/>
            <p:nvPr/>
          </p:nvSpPr>
          <p:spPr>
            <a:xfrm>
              <a:off x="0" y="446221"/>
              <a:ext cx="25293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4 1">
  <p:cSld name="OBJECT_6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117225" y="751550"/>
            <a:ext cx="889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●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○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■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●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○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■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●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○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■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warabi Gothic"/>
              <a:buNone/>
              <a:defRPr sz="24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cxnSp>
        <p:nvCxnSpPr>
          <p:cNvPr id="96" name="Google Shape;96;p22"/>
          <p:cNvCxnSpPr/>
          <p:nvPr/>
        </p:nvCxnSpPr>
        <p:spPr>
          <a:xfrm>
            <a:off x="117231" y="751549"/>
            <a:ext cx="8911200" cy="0"/>
          </a:xfrm>
          <a:prstGeom prst="straightConnector1">
            <a:avLst/>
          </a:prstGeom>
          <a:noFill/>
          <a:ln w="19050" cap="flat" cmpd="sng">
            <a:solidFill>
              <a:srgbClr val="00A85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97" name="Google Shape;9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43925" y="193100"/>
            <a:ext cx="434769" cy="43476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/>
          <p:nvPr/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 sz="900" b="1">
                <a:solidFill>
                  <a:srgbClr val="D8D8D8"/>
                </a:solidFill>
              </a:rPr>
              <a:t>‹#›</a:t>
            </a:fld>
            <a:endParaRPr sz="900" b="1">
              <a:solidFill>
                <a:srgbClr val="D8D8D8"/>
              </a:solidFill>
            </a:endParaRPr>
          </a:p>
        </p:txBody>
      </p:sp>
      <p:sp>
        <p:nvSpPr>
          <p:cNvPr id="99" name="Google Shape;99;p22"/>
          <p:cNvSpPr txBox="1"/>
          <p:nvPr/>
        </p:nvSpPr>
        <p:spPr>
          <a:xfrm>
            <a:off x="3143631" y="6564400"/>
            <a:ext cx="285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" sz="105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Copyright©︎HRBrain, Inc. All Rights Reserved</a:t>
            </a:r>
            <a:endParaRPr sz="105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22"/>
          <p:cNvCxnSpPr/>
          <p:nvPr/>
        </p:nvCxnSpPr>
        <p:spPr>
          <a:xfrm>
            <a:off x="86400" y="6467674"/>
            <a:ext cx="8911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8">
  <p:cSld name="OBJECT_4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117225" y="751550"/>
            <a:ext cx="889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●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○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■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●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○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■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●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○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■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title"/>
          </p:nvPr>
        </p:nvSpPr>
        <p:spPr>
          <a:xfrm>
            <a:off x="117225" y="0"/>
            <a:ext cx="8520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Zen Kaku Gothic New"/>
              <a:buNone/>
              <a:defRPr sz="1350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Zen Kaku Gothic New"/>
              <a:buNone/>
              <a:defRPr sz="1350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Zen Kaku Gothic New"/>
              <a:buNone/>
              <a:defRPr sz="1350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Zen Kaku Gothic New"/>
              <a:buNone/>
              <a:defRPr sz="1350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Zen Kaku Gothic New"/>
              <a:buNone/>
              <a:defRPr sz="1350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Zen Kaku Gothic New"/>
              <a:buNone/>
              <a:defRPr sz="1350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Zen Kaku Gothic New"/>
              <a:buNone/>
              <a:defRPr sz="1350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Zen Kaku Gothic New"/>
              <a:buNone/>
              <a:defRPr sz="1350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Zen Kaku Gothic New"/>
              <a:buNone/>
              <a:defRPr sz="1350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defRPr>
            </a:lvl9pPr>
          </a:lstStyle>
          <a:p>
            <a:endParaRPr/>
          </a:p>
        </p:txBody>
      </p:sp>
      <p:sp>
        <p:nvSpPr>
          <p:cNvPr id="104" name="Google Shape;104;p23"/>
          <p:cNvSpPr txBox="1"/>
          <p:nvPr/>
        </p:nvSpPr>
        <p:spPr>
          <a:xfrm>
            <a:off x="179314" y="6523925"/>
            <a:ext cx="4309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>
              <a:solidFill>
                <a:srgbClr val="00A85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sp>
        <p:nvSpPr>
          <p:cNvPr id="105" name="Google Shape;105;p23"/>
          <p:cNvSpPr/>
          <p:nvPr/>
        </p:nvSpPr>
        <p:spPr>
          <a:xfrm>
            <a:off x="1800" y="0"/>
            <a:ext cx="9142200" cy="405000"/>
          </a:xfrm>
          <a:prstGeom prst="rect">
            <a:avLst/>
          </a:prstGeom>
          <a:solidFill>
            <a:srgbClr val="F5F6F9"/>
          </a:solidFill>
          <a:ln>
            <a:noFill/>
          </a:ln>
        </p:spPr>
        <p:txBody>
          <a:bodyPr spcFirstLastPara="1" wrap="square" lIns="243000" tIns="40500" rIns="243000" bIns="351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0" u="none" strike="noStrike" cap="none">
              <a:solidFill>
                <a:srgbClr val="21212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grpSp>
        <p:nvGrpSpPr>
          <p:cNvPr id="106" name="Google Shape;106;p23"/>
          <p:cNvGrpSpPr/>
          <p:nvPr/>
        </p:nvGrpSpPr>
        <p:grpSpPr>
          <a:xfrm>
            <a:off x="250825" y="6489700"/>
            <a:ext cx="8641200" cy="304485"/>
            <a:chOff x="250825" y="5730750"/>
            <a:chExt cx="8641200" cy="304485"/>
          </a:xfrm>
        </p:grpSpPr>
        <p:sp>
          <p:nvSpPr>
            <p:cNvPr id="107" name="Google Shape;107;p23"/>
            <p:cNvSpPr txBox="1"/>
            <p:nvPr/>
          </p:nvSpPr>
          <p:spPr>
            <a:xfrm>
              <a:off x="6834600" y="5780235"/>
              <a:ext cx="2057400" cy="2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81000" rIns="68575" bIns="34275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fld id="{00000000-1234-1234-1234-123412341234}" type="slidenum">
                <a:rPr lang="ja" sz="9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‹#›</a:t>
              </a:fld>
              <a:endPara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3"/>
            <p:cNvSpPr txBox="1"/>
            <p:nvPr/>
          </p:nvSpPr>
          <p:spPr>
            <a:xfrm>
              <a:off x="1162105" y="5780235"/>
              <a:ext cx="3086100" cy="25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81000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" sz="900" b="0" i="0" u="none" strike="noStrike" cap="none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Copyright © HRBrain, Inc. All Rights Reserved.</a:t>
              </a:r>
              <a:endPara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9" name="Google Shape;109;p23" descr="時計, 挿絵 が含まれている画像&#10;&#10;自動的に生成された説明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50825" y="5832630"/>
              <a:ext cx="828124" cy="162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0" name="Google Shape;110;p23"/>
            <p:cNvCxnSpPr/>
            <p:nvPr/>
          </p:nvCxnSpPr>
          <p:spPr>
            <a:xfrm>
              <a:off x="250825" y="5730750"/>
              <a:ext cx="8641200" cy="0"/>
            </a:xfrm>
            <a:prstGeom prst="straightConnector1">
              <a:avLst/>
            </a:prstGeom>
            <a:noFill/>
            <a:ln w="12700" cap="flat" cmpd="sng">
              <a:solidFill>
                <a:srgbClr val="E6E7EB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23">
  <p:cSld name="OBJECT_6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117225" y="751550"/>
            <a:ext cx="889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warabi Gothic"/>
              <a:buNone/>
              <a:defRPr sz="24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cxnSp>
        <p:nvCxnSpPr>
          <p:cNvPr id="115" name="Google Shape;115;p24"/>
          <p:cNvCxnSpPr/>
          <p:nvPr/>
        </p:nvCxnSpPr>
        <p:spPr>
          <a:xfrm>
            <a:off x="117231" y="751549"/>
            <a:ext cx="8911200" cy="0"/>
          </a:xfrm>
          <a:prstGeom prst="straightConnector1">
            <a:avLst/>
          </a:prstGeom>
          <a:noFill/>
          <a:ln w="19050" cap="flat" cmpd="sng">
            <a:solidFill>
              <a:srgbClr val="00B2B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6" name="Google Shape;116;p24"/>
          <p:cNvSpPr/>
          <p:nvPr/>
        </p:nvSpPr>
        <p:spPr>
          <a:xfrm>
            <a:off x="127000" y="6470410"/>
            <a:ext cx="8897700" cy="27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rgbClr val="FFFFF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29" name="Google Shape;129;p27"/>
          <p:cNvSpPr txBox="1"/>
          <p:nvPr/>
        </p:nvSpPr>
        <p:spPr>
          <a:xfrm>
            <a:off x="6578462" y="6684413"/>
            <a:ext cx="2604300" cy="2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50" rIns="91550" bIns="4575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ja" sz="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Copyright©︎HRBrain, Inc. All Rights Reserved</a:t>
            </a:r>
            <a:endParaRPr sz="8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32" name="Google Shape;132;p28"/>
          <p:cNvSpPr txBox="1"/>
          <p:nvPr/>
        </p:nvSpPr>
        <p:spPr>
          <a:xfrm>
            <a:off x="6574478" y="6666869"/>
            <a:ext cx="2602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" sz="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Copyright©︎HRBrain, Inc. All Rights Reserved</a:t>
            </a:r>
            <a:endParaRPr sz="8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 スライド" type="title">
  <p:cSld name="TITL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Calibri"/>
              <a:buNone/>
              <a:defRPr sz="6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9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25" tIns="46150" rIns="92325" bIns="46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白紙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0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">
  <p:cSld name="2_タイトルとコンテンツ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45" name="Google Shape;145;p31"/>
          <p:cNvSpPr txBox="1"/>
          <p:nvPr/>
        </p:nvSpPr>
        <p:spPr>
          <a:xfrm>
            <a:off x="6574478" y="6666869"/>
            <a:ext cx="2602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" sz="8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Copyright©︎HRBrain, Inc. All Rights Reserved</a:t>
            </a:r>
            <a:endParaRPr sz="8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1">
  <p:cSld name="OBJECT_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2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50" name="Google Shape;150;p32"/>
          <p:cNvSpPr txBox="1"/>
          <p:nvPr/>
        </p:nvSpPr>
        <p:spPr>
          <a:xfrm>
            <a:off x="1" y="6563993"/>
            <a:ext cx="914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" sz="105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Copyright©︎HRBrain, Inc. All Rights Reserved</a:t>
            </a:r>
            <a:endParaRPr sz="105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32"/>
          <p:cNvCxnSpPr/>
          <p:nvPr/>
        </p:nvCxnSpPr>
        <p:spPr>
          <a:xfrm>
            <a:off x="0" y="65252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カスタム レイアウト 1">
  <p:cSld name="CUSTOM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17225" y="751550"/>
            <a:ext cx="889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117231" y="751549"/>
            <a:ext cx="8911200" cy="0"/>
          </a:xfrm>
          <a:prstGeom prst="straightConnector1">
            <a:avLst/>
          </a:prstGeom>
          <a:noFill/>
          <a:ln w="19050" cap="flat" cmpd="sng">
            <a:solidFill>
              <a:srgbClr val="00A85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" name="Google Shape;22;p4"/>
          <p:cNvSpPr/>
          <p:nvPr/>
        </p:nvSpPr>
        <p:spPr>
          <a:xfrm>
            <a:off x="127000" y="6470410"/>
            <a:ext cx="8897700" cy="27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i="0" u="none" strike="noStrike" cap="none">
              <a:solidFill>
                <a:srgbClr val="FFFFF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sp>
        <p:nvSpPr>
          <p:cNvPr id="23" name="Google Shape;23;p4"/>
          <p:cNvSpPr txBox="1"/>
          <p:nvPr/>
        </p:nvSpPr>
        <p:spPr>
          <a:xfrm>
            <a:off x="5444675" y="6523925"/>
            <a:ext cx="333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i="0" u="none" strike="noStrike" cap="none">
                <a:solidFill>
                  <a:srgbClr val="BFBFBF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Copyright©HRBrain, Inc. All Rights Reserved </a:t>
            </a:r>
            <a:endParaRPr sz="1400" i="0" u="none" strike="noStrike" cap="none">
              <a:solidFill>
                <a:srgbClr val="BFBFB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179314" y="6523925"/>
            <a:ext cx="4309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>
                <a:solidFill>
                  <a:srgbClr val="BFBFBF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Confidential</a:t>
            </a:r>
            <a:endParaRPr sz="1200" i="0" u="none" strike="noStrike" cap="none">
              <a:solidFill>
                <a:srgbClr val="00A85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6">
  <p:cSld name="OBJECT_7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1 1">
  <p:cSld name="1_タイトルとコンテンツ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300" tIns="46150" rIns="92300" bIns="461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M PLUS 1p"/>
                <a:ea typeface="M PLUS 1p"/>
                <a:cs typeface="M PLUS 1p"/>
                <a:sym typeface="M PLUS 1p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23">
  <p:cSld name="OBJECT_6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5"/>
          <p:cNvSpPr txBox="1">
            <a:spLocks noGrp="1"/>
          </p:cNvSpPr>
          <p:nvPr>
            <p:ph type="body" idx="1"/>
          </p:nvPr>
        </p:nvSpPr>
        <p:spPr>
          <a:xfrm>
            <a:off x="117225" y="751550"/>
            <a:ext cx="889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58" name="Google Shape;158;p35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warabi Gothic"/>
              <a:buNone/>
              <a:defRPr sz="24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cxnSp>
        <p:nvCxnSpPr>
          <p:cNvPr id="160" name="Google Shape;160;p35"/>
          <p:cNvCxnSpPr/>
          <p:nvPr/>
        </p:nvCxnSpPr>
        <p:spPr>
          <a:xfrm>
            <a:off x="117231" y="751549"/>
            <a:ext cx="8911200" cy="0"/>
          </a:xfrm>
          <a:prstGeom prst="straightConnector1">
            <a:avLst/>
          </a:prstGeom>
          <a:noFill/>
          <a:ln w="19050" cap="flat" cmpd="sng">
            <a:solidFill>
              <a:srgbClr val="00B2B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p35"/>
          <p:cNvSpPr/>
          <p:nvPr/>
        </p:nvSpPr>
        <p:spPr>
          <a:xfrm>
            <a:off x="127000" y="6470410"/>
            <a:ext cx="8897700" cy="27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rgbClr val="FFFFF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27">
  <p:cSld name="OBJECT_65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6"/>
          <p:cNvSpPr txBox="1">
            <a:spLocks noGrp="1"/>
          </p:cNvSpPr>
          <p:nvPr>
            <p:ph type="body" idx="1"/>
          </p:nvPr>
        </p:nvSpPr>
        <p:spPr>
          <a:xfrm>
            <a:off x="117225" y="751550"/>
            <a:ext cx="889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64" name="Google Shape;164;p36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65" name="Google Shape;165;p36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warabi Gothic"/>
              <a:buNone/>
              <a:defRPr sz="24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cxnSp>
        <p:nvCxnSpPr>
          <p:cNvPr id="166" name="Google Shape;166;p36"/>
          <p:cNvCxnSpPr/>
          <p:nvPr/>
        </p:nvCxnSpPr>
        <p:spPr>
          <a:xfrm>
            <a:off x="117231" y="751549"/>
            <a:ext cx="8911200" cy="0"/>
          </a:xfrm>
          <a:prstGeom prst="straightConnector1">
            <a:avLst/>
          </a:prstGeom>
          <a:noFill/>
          <a:ln w="19050" cap="flat" cmpd="sng">
            <a:solidFill>
              <a:srgbClr val="00A85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" name="Google Shape;167;p36"/>
          <p:cNvSpPr/>
          <p:nvPr/>
        </p:nvSpPr>
        <p:spPr>
          <a:xfrm>
            <a:off x="127000" y="6470410"/>
            <a:ext cx="8897700" cy="27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rgbClr val="FFFFF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pic>
        <p:nvPicPr>
          <p:cNvPr id="168" name="Google Shape;16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3925" y="193100"/>
            <a:ext cx="434769" cy="43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17">
  <p:cSld name="OBJECT_53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7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831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2">
  <p:cSld name="OBJECT_66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8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8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75" name="Google Shape;175;p38"/>
          <p:cNvSpPr txBox="1"/>
          <p:nvPr/>
        </p:nvSpPr>
        <p:spPr>
          <a:xfrm>
            <a:off x="1" y="6563993"/>
            <a:ext cx="91440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" sz="105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Copyright©︎HRBrain, Inc. All Rights Reserved</a:t>
            </a:r>
            <a:endParaRPr sz="105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6" name="Google Shape;176;p38"/>
          <p:cNvCxnSpPr/>
          <p:nvPr/>
        </p:nvCxnSpPr>
        <p:spPr>
          <a:xfrm>
            <a:off x="0" y="6525256"/>
            <a:ext cx="9144000" cy="0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3">
  <p:cSld name="OBJECT_6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9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9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9"/>
          <p:cNvSpPr txBox="1">
            <a:spLocks noGrp="1"/>
          </p:cNvSpPr>
          <p:nvPr>
            <p:ph type="sldNum" idx="12"/>
          </p:nvPr>
        </p:nvSpPr>
        <p:spPr>
          <a:xfrm>
            <a:off x="5623560" y="6356357"/>
            <a:ext cx="28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4">
  <p:cSld name="OBJECT_6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0"/>
          <p:cNvSpPr txBox="1">
            <a:spLocks noGrp="1"/>
          </p:cNvSpPr>
          <p:nvPr>
            <p:ph type="body" idx="1"/>
          </p:nvPr>
        </p:nvSpPr>
        <p:spPr>
          <a:xfrm>
            <a:off x="117225" y="751550"/>
            <a:ext cx="889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5">
  <p:cSld name="OBJECT_69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1"/>
          <p:cNvSpPr txBox="1">
            <a:spLocks noGrp="1"/>
          </p:cNvSpPr>
          <p:nvPr>
            <p:ph type="body" idx="1"/>
          </p:nvPr>
        </p:nvSpPr>
        <p:spPr>
          <a:xfrm>
            <a:off x="117225" y="751550"/>
            <a:ext cx="889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87" name="Google Shape;187;p41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88" name="Google Shape;188;p41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warabi Gothic"/>
              <a:buNone/>
              <a:defRPr sz="24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cxnSp>
        <p:nvCxnSpPr>
          <p:cNvPr id="189" name="Google Shape;189;p41"/>
          <p:cNvCxnSpPr/>
          <p:nvPr/>
        </p:nvCxnSpPr>
        <p:spPr>
          <a:xfrm>
            <a:off x="117231" y="751549"/>
            <a:ext cx="8911200" cy="0"/>
          </a:xfrm>
          <a:prstGeom prst="straightConnector1">
            <a:avLst/>
          </a:prstGeom>
          <a:noFill/>
          <a:ln w="19050" cap="flat" cmpd="sng">
            <a:solidFill>
              <a:srgbClr val="00A85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p41"/>
          <p:cNvSpPr/>
          <p:nvPr/>
        </p:nvSpPr>
        <p:spPr>
          <a:xfrm>
            <a:off x="127000" y="6470410"/>
            <a:ext cx="8897700" cy="27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i="0" u="none" strike="noStrike" cap="none">
              <a:solidFill>
                <a:srgbClr val="FFFFF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sp>
        <p:nvSpPr>
          <p:cNvPr id="191" name="Google Shape;191;p41"/>
          <p:cNvSpPr txBox="1"/>
          <p:nvPr/>
        </p:nvSpPr>
        <p:spPr>
          <a:xfrm>
            <a:off x="5444675" y="6523925"/>
            <a:ext cx="333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i="0" u="none" strike="noStrike" cap="none">
                <a:solidFill>
                  <a:srgbClr val="BFBFBF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Copyright©HRBrain, Inc. All Rights Reserved </a:t>
            </a:r>
            <a:endParaRPr sz="1400" i="0" u="none" strike="noStrike" cap="none">
              <a:solidFill>
                <a:srgbClr val="BFBFB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sp>
        <p:nvSpPr>
          <p:cNvPr id="192" name="Google Shape;192;p41"/>
          <p:cNvSpPr txBox="1"/>
          <p:nvPr/>
        </p:nvSpPr>
        <p:spPr>
          <a:xfrm>
            <a:off x="179314" y="6523925"/>
            <a:ext cx="4309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>
                <a:solidFill>
                  <a:srgbClr val="BFBFBF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Confidential</a:t>
            </a:r>
            <a:endParaRPr sz="1200" i="0" u="none" strike="noStrike" cap="none">
              <a:solidFill>
                <a:srgbClr val="00A85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pic>
        <p:nvPicPr>
          <p:cNvPr id="193" name="Google Shape;19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43925" y="193100"/>
            <a:ext cx="434769" cy="43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7">
  <p:cSld name="OBJECT_70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2"/>
          <p:cNvSpPr txBox="1">
            <a:spLocks noGrp="1"/>
          </p:cNvSpPr>
          <p:nvPr>
            <p:ph type="body" idx="1"/>
          </p:nvPr>
        </p:nvSpPr>
        <p:spPr>
          <a:xfrm>
            <a:off x="117225" y="751550"/>
            <a:ext cx="8897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awarabi Gothic"/>
              <a:buChar char="•"/>
              <a:defRPr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sp>
        <p:nvSpPr>
          <p:cNvPr id="196" name="Google Shape;196;p42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BFBFB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warabi Gothic"/>
              <a:buNone/>
              <a:defRPr sz="24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awarabi Gothic"/>
              <a:buNone/>
              <a:defRPr sz="2800" b="1">
                <a:solidFill>
                  <a:schemeClr val="dk1"/>
                </a:solidFill>
                <a:latin typeface="Sawarabi Gothic"/>
                <a:ea typeface="Sawarabi Gothic"/>
                <a:cs typeface="Sawarabi Gothic"/>
                <a:sym typeface="Sawarabi Gothic"/>
              </a:defRPr>
            </a:lvl9pPr>
          </a:lstStyle>
          <a:p>
            <a:endParaRPr/>
          </a:p>
        </p:txBody>
      </p:sp>
      <p:cxnSp>
        <p:nvCxnSpPr>
          <p:cNvPr id="198" name="Google Shape;198;p42"/>
          <p:cNvCxnSpPr/>
          <p:nvPr/>
        </p:nvCxnSpPr>
        <p:spPr>
          <a:xfrm>
            <a:off x="117231" y="751549"/>
            <a:ext cx="8911200" cy="0"/>
          </a:xfrm>
          <a:prstGeom prst="straightConnector1">
            <a:avLst/>
          </a:prstGeom>
          <a:noFill/>
          <a:ln w="19050" cap="flat" cmpd="sng">
            <a:solidFill>
              <a:srgbClr val="00A85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9" name="Google Shape;199;p42"/>
          <p:cNvSpPr/>
          <p:nvPr/>
        </p:nvSpPr>
        <p:spPr>
          <a:xfrm>
            <a:off x="127000" y="6470410"/>
            <a:ext cx="8897700" cy="27000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i="0" u="none" strike="noStrike" cap="none">
              <a:solidFill>
                <a:srgbClr val="FFFFF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sp>
        <p:nvSpPr>
          <p:cNvPr id="200" name="Google Shape;200;p42"/>
          <p:cNvSpPr txBox="1"/>
          <p:nvPr/>
        </p:nvSpPr>
        <p:spPr>
          <a:xfrm>
            <a:off x="5444675" y="6523925"/>
            <a:ext cx="3334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 i="0" u="none" strike="noStrike" cap="none">
                <a:solidFill>
                  <a:srgbClr val="BFBFBF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Copyright©HRBrain, Inc. All Rights Reserved </a:t>
            </a:r>
            <a:endParaRPr sz="1400" i="0" u="none" strike="noStrike" cap="none">
              <a:solidFill>
                <a:srgbClr val="BFBFB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sp>
        <p:nvSpPr>
          <p:cNvPr id="201" name="Google Shape;201;p42"/>
          <p:cNvSpPr txBox="1"/>
          <p:nvPr/>
        </p:nvSpPr>
        <p:spPr>
          <a:xfrm>
            <a:off x="179314" y="6523925"/>
            <a:ext cx="4309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ja" sz="1200">
                <a:solidFill>
                  <a:srgbClr val="BFBFBF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Confidential</a:t>
            </a:r>
            <a:endParaRPr sz="1200" i="0" u="none" strike="noStrike" cap="none">
              <a:solidFill>
                <a:srgbClr val="00A85F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pic>
        <p:nvPicPr>
          <p:cNvPr id="202" name="Google Shape;202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43925" y="193100"/>
            <a:ext cx="434769" cy="43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1">
  <p:cSld name="OBJECT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5623560" y="6356357"/>
            <a:ext cx="28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カスタム レイアウト 1 1">
  <p:cSld name="CUSTOM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3"/>
          <p:cNvSpPr txBox="1"/>
          <p:nvPr/>
        </p:nvSpPr>
        <p:spPr>
          <a:xfrm>
            <a:off x="6573682" y="6666869"/>
            <a:ext cx="26022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" sz="800" i="0" u="none" strike="noStrike" cap="none">
                <a:solidFill>
                  <a:srgbClr val="D8D8D8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Copyright©︎HRBrain, Inc. All Rights Reserved</a:t>
            </a:r>
            <a:endParaRPr sz="800" i="0" u="none" strike="noStrike" cap="none">
              <a:solidFill>
                <a:srgbClr val="D8D8D8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grpSp>
        <p:nvGrpSpPr>
          <p:cNvPr id="205" name="Google Shape;205;p43"/>
          <p:cNvGrpSpPr/>
          <p:nvPr/>
        </p:nvGrpSpPr>
        <p:grpSpPr>
          <a:xfrm>
            <a:off x="0" y="0"/>
            <a:ext cx="2334544" cy="374400"/>
            <a:chOff x="0" y="374425"/>
            <a:chExt cx="2529300" cy="374400"/>
          </a:xfrm>
        </p:grpSpPr>
        <p:sp>
          <p:nvSpPr>
            <p:cNvPr id="206" name="Google Shape;206;p43"/>
            <p:cNvSpPr/>
            <p:nvPr/>
          </p:nvSpPr>
          <p:spPr>
            <a:xfrm>
              <a:off x="0" y="374425"/>
              <a:ext cx="2529300" cy="374400"/>
            </a:xfrm>
            <a:prstGeom prst="rect">
              <a:avLst/>
            </a:prstGeom>
            <a:solidFill>
              <a:srgbClr val="00A0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3"/>
            <p:cNvSpPr/>
            <p:nvPr/>
          </p:nvSpPr>
          <p:spPr>
            <a:xfrm>
              <a:off x="0" y="446221"/>
              <a:ext cx="25293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裏表紙 1">
  <p:cSld name="CUSTOM_1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22565" y="2527992"/>
            <a:ext cx="1698867" cy="1698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2">
  <p:cSld name="OBJECT_2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628650" y="6356357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6356357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5623560" y="6356357"/>
            <a:ext cx="289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ユーザー設定レイアウト">
  <p:cSld name="1_ユーザー設定レイアウト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3">
  <p:cSld name="1_タイトルとコンテンツ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41" name="Google Shape;41;p8"/>
          <p:cNvSpPr txBox="1"/>
          <p:nvPr/>
        </p:nvSpPr>
        <p:spPr>
          <a:xfrm>
            <a:off x="2947232" y="6564400"/>
            <a:ext cx="285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ja" sz="105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Copyright©︎HRBrain, Inc. All Rights Reserved</a:t>
            </a:r>
            <a:endParaRPr sz="105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" name="Google Shape;42;p8"/>
          <p:cNvCxnSpPr/>
          <p:nvPr/>
        </p:nvCxnSpPr>
        <p:spPr>
          <a:xfrm>
            <a:off x="86400" y="6467674"/>
            <a:ext cx="89112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46">
  <p:cSld name="OBJECT_44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cxnSp>
        <p:nvCxnSpPr>
          <p:cNvPr id="45" name="Google Shape;45;p9"/>
          <p:cNvCxnSpPr/>
          <p:nvPr/>
        </p:nvCxnSpPr>
        <p:spPr>
          <a:xfrm>
            <a:off x="117231" y="751549"/>
            <a:ext cx="8911200" cy="0"/>
          </a:xfrm>
          <a:prstGeom prst="straightConnector1">
            <a:avLst/>
          </a:prstGeom>
          <a:noFill/>
          <a:ln w="19050" cap="flat" cmpd="sng">
            <a:solidFill>
              <a:srgbClr val="399CE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タイトルとコンテンツ 36">
  <p:cSld name="1_タイトルとコンテンツ_6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7076929" y="65087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75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75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75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75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75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75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75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75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75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109416" y="154812"/>
            <a:ext cx="78867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  <a:defRPr sz="2600" b="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628650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82800"/>
            <a:ext cx="9144003" cy="173236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5"/>
          <p:cNvSpPr txBox="1"/>
          <p:nvPr/>
        </p:nvSpPr>
        <p:spPr>
          <a:xfrm>
            <a:off x="0" y="356420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3000" b="1" dirty="0">
                <a:latin typeface="Zen Kaku Gothic New"/>
                <a:ea typeface="Zen Kaku Gothic New"/>
                <a:cs typeface="Zen Kaku Gothic New"/>
                <a:sym typeface="Zen Kaku Gothic New"/>
              </a:rPr>
              <a:t>操作説明マニュアル(ユーザー向け)</a:t>
            </a:r>
            <a:endParaRPr sz="3000" b="1" dirty="0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4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10</a:t>
            </a:fld>
            <a:endParaRPr/>
          </a:p>
        </p:txBody>
      </p:sp>
      <p:sp>
        <p:nvSpPr>
          <p:cNvPr id="319" name="Google Shape;319;p54"/>
          <p:cNvSpPr txBox="1"/>
          <p:nvPr/>
        </p:nvSpPr>
        <p:spPr>
          <a:xfrm>
            <a:off x="71075" y="5293900"/>
            <a:ext cx="32583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" sz="5000" b="1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ja" sz="5000" b="1" i="0" u="none" strike="noStrike" cap="none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genda</a:t>
            </a:r>
            <a:endParaRPr sz="5000" b="1" i="0" u="none" strike="noStrike" cap="none">
              <a:solidFill>
                <a:srgbClr val="D8D8D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54"/>
          <p:cNvSpPr txBox="1"/>
          <p:nvPr/>
        </p:nvSpPr>
        <p:spPr>
          <a:xfrm>
            <a:off x="175000" y="6031200"/>
            <a:ext cx="25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" sz="1800" b="1" u="none" strike="noStrike" cap="none">
                <a:solidFill>
                  <a:srgbClr val="333333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目次</a:t>
            </a:r>
            <a:endParaRPr sz="1400" b="1" u="none" strike="noStrike" cap="none">
              <a:solidFill>
                <a:srgbClr val="000000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cxnSp>
        <p:nvCxnSpPr>
          <p:cNvPr id="321" name="Google Shape;321;p54"/>
          <p:cNvCxnSpPr/>
          <p:nvPr/>
        </p:nvCxnSpPr>
        <p:spPr>
          <a:xfrm rot="10800000" flipH="1">
            <a:off x="0" y="6492899"/>
            <a:ext cx="3978000" cy="1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2" name="Google Shape;322;p54"/>
          <p:cNvSpPr txBox="1"/>
          <p:nvPr/>
        </p:nvSpPr>
        <p:spPr>
          <a:xfrm>
            <a:off x="4122300" y="1468275"/>
            <a:ext cx="50217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01 操作画面へのアクセス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highlight>
                  <a:srgbClr val="B8EDED"/>
                </a:highlight>
                <a:latin typeface="Zen Kaku Gothic New"/>
                <a:ea typeface="Zen Kaku Gothic New"/>
                <a:cs typeface="Zen Kaku Gothic New"/>
                <a:sym typeface="Zen Kaku Gothic New"/>
              </a:rPr>
              <a:t>02 問い合わせの方法</a:t>
            </a:r>
            <a:endParaRPr sz="2000" b="1">
              <a:solidFill>
                <a:srgbClr val="333333"/>
              </a:solidFill>
              <a:highlight>
                <a:srgbClr val="B8EDED"/>
              </a:highlight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03 フィードバック機能　　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04 問い合わせ対応範囲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5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11</a:t>
            </a:fld>
            <a:endParaRPr/>
          </a:p>
        </p:txBody>
      </p:sp>
      <p:sp>
        <p:nvSpPr>
          <p:cNvPr id="329" name="Google Shape;329;p55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問い合わせ方法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30" name="Google Shape;33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5"/>
          <p:cNvSpPr/>
          <p:nvPr/>
        </p:nvSpPr>
        <p:spPr>
          <a:xfrm>
            <a:off x="-102" y="1516350"/>
            <a:ext cx="91440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下記いずれかの方法で問い合わせが可能です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①選択肢より問い合わせ内容を選択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②問い合わせ内容を直接入力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332" name="Google Shape;332;p55"/>
          <p:cNvSpPr/>
          <p:nvPr/>
        </p:nvSpPr>
        <p:spPr>
          <a:xfrm>
            <a:off x="117250" y="1049538"/>
            <a:ext cx="25761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問い合わせの手段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33" name="Google Shape;33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9575" y="2275450"/>
            <a:ext cx="4444660" cy="398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6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12</a:t>
            </a:fld>
            <a:endParaRPr/>
          </a:p>
        </p:txBody>
      </p:sp>
      <p:sp>
        <p:nvSpPr>
          <p:cNvPr id="340" name="Google Shape;340;p56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問い合わせ方法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41" name="Google Shape;34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6"/>
          <p:cNvSpPr/>
          <p:nvPr/>
        </p:nvSpPr>
        <p:spPr>
          <a:xfrm>
            <a:off x="377637" y="1917175"/>
            <a:ext cx="37803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①いずれかの項目を選択すると、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より細かな選択肢が新たに出現します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343" name="Google Shape;343;p56"/>
          <p:cNvSpPr/>
          <p:nvPr/>
        </p:nvSpPr>
        <p:spPr>
          <a:xfrm>
            <a:off x="117250" y="1049538"/>
            <a:ext cx="25761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選択肢から問い合わせる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44" name="Google Shape;344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050" y="3052178"/>
            <a:ext cx="4089476" cy="222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70400" y="3052175"/>
            <a:ext cx="4211652" cy="222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6"/>
          <p:cNvSpPr/>
          <p:nvPr/>
        </p:nvSpPr>
        <p:spPr>
          <a:xfrm>
            <a:off x="4886087" y="1917175"/>
            <a:ext cx="37803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②選択を続けると回答を得ることができます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7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13</a:t>
            </a:fld>
            <a:endParaRPr/>
          </a:p>
        </p:txBody>
      </p:sp>
      <p:sp>
        <p:nvSpPr>
          <p:cNvPr id="353" name="Google Shape;353;p57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問い合わせ方法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54" name="Google Shape;35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57"/>
          <p:cNvSpPr/>
          <p:nvPr/>
        </p:nvSpPr>
        <p:spPr>
          <a:xfrm>
            <a:off x="377637" y="1917175"/>
            <a:ext cx="37803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①問い合わせ内容を入力すると、内容に間違いが無いか確認されるため、間違いなければ「OK」を選択します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356" name="Google Shape;356;p57"/>
          <p:cNvSpPr/>
          <p:nvPr/>
        </p:nvSpPr>
        <p:spPr>
          <a:xfrm>
            <a:off x="117250" y="1049538"/>
            <a:ext cx="25761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直接入力で問い合わせる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357" name="Google Shape;357;p57"/>
          <p:cNvSpPr/>
          <p:nvPr/>
        </p:nvSpPr>
        <p:spPr>
          <a:xfrm>
            <a:off x="4886087" y="1917175"/>
            <a:ext cx="37803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②入力内容に応じて回答が出現します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58" name="Google Shape;358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1950" y="3472791"/>
            <a:ext cx="4211651" cy="163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86075" y="2996826"/>
            <a:ext cx="4029126" cy="211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8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14</a:t>
            </a:fld>
            <a:endParaRPr/>
          </a:p>
        </p:txBody>
      </p:sp>
      <p:sp>
        <p:nvSpPr>
          <p:cNvPr id="365" name="Google Shape;365;p58"/>
          <p:cNvSpPr txBox="1"/>
          <p:nvPr/>
        </p:nvSpPr>
        <p:spPr>
          <a:xfrm>
            <a:off x="71075" y="5293900"/>
            <a:ext cx="32583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" sz="5000" b="1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ja" sz="5000" b="1" i="0" u="none" strike="noStrike" cap="none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genda</a:t>
            </a:r>
            <a:endParaRPr sz="5000" b="1" i="0" u="none" strike="noStrike" cap="none">
              <a:solidFill>
                <a:srgbClr val="D8D8D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6" name="Google Shape;366;p58"/>
          <p:cNvSpPr txBox="1"/>
          <p:nvPr/>
        </p:nvSpPr>
        <p:spPr>
          <a:xfrm>
            <a:off x="175000" y="6031200"/>
            <a:ext cx="25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" sz="1800" b="1" u="none" strike="noStrike" cap="none">
                <a:solidFill>
                  <a:srgbClr val="333333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目次</a:t>
            </a:r>
            <a:endParaRPr sz="1400" b="1" u="none" strike="noStrike" cap="none">
              <a:solidFill>
                <a:srgbClr val="000000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cxnSp>
        <p:nvCxnSpPr>
          <p:cNvPr id="367" name="Google Shape;367;p58"/>
          <p:cNvCxnSpPr/>
          <p:nvPr/>
        </p:nvCxnSpPr>
        <p:spPr>
          <a:xfrm rot="10800000" flipH="1">
            <a:off x="0" y="6492899"/>
            <a:ext cx="3978000" cy="1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8" name="Google Shape;368;p58"/>
          <p:cNvSpPr txBox="1"/>
          <p:nvPr/>
        </p:nvSpPr>
        <p:spPr>
          <a:xfrm>
            <a:off x="4122300" y="1468275"/>
            <a:ext cx="50217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01 操作画面へのアクセス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02 問い合わせの方法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highlight>
                  <a:srgbClr val="B8EDED"/>
                </a:highlight>
                <a:latin typeface="Zen Kaku Gothic New"/>
                <a:ea typeface="Zen Kaku Gothic New"/>
                <a:cs typeface="Zen Kaku Gothic New"/>
                <a:sym typeface="Zen Kaku Gothic New"/>
              </a:rPr>
              <a:t>03 フィードバック機能</a:t>
            </a: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　　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04 問い合わせ対応範囲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9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15</a:t>
            </a:fld>
            <a:endParaRPr/>
          </a:p>
        </p:txBody>
      </p:sp>
      <p:sp>
        <p:nvSpPr>
          <p:cNvPr id="375" name="Google Shape;375;p59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フィードバック機能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76" name="Google Shape;37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59"/>
          <p:cNvSpPr/>
          <p:nvPr/>
        </p:nvSpPr>
        <p:spPr>
          <a:xfrm>
            <a:off x="0" y="1753675"/>
            <a:ext cx="91440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①AIチャットボットでは、回答に対してその良し悪しや改善を要望するフィードバック機能が搭載されています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②フィードバックによりAIの回答精度が高まるため積極的にフィードバックしていきましょう！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378" name="Google Shape;378;p59"/>
          <p:cNvSpPr/>
          <p:nvPr/>
        </p:nvSpPr>
        <p:spPr>
          <a:xfrm>
            <a:off x="117250" y="1049538"/>
            <a:ext cx="25761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フィードバック機能とは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79" name="Google Shape;37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713" y="2888125"/>
            <a:ext cx="6829616" cy="351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16</a:t>
            </a:fld>
            <a:endParaRPr/>
          </a:p>
        </p:txBody>
      </p:sp>
      <p:sp>
        <p:nvSpPr>
          <p:cNvPr id="386" name="Google Shape;386;p60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フィードバック機能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87" name="Google Shape;38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0"/>
          <p:cNvSpPr/>
          <p:nvPr/>
        </p:nvSpPr>
        <p:spPr>
          <a:xfrm>
            <a:off x="0" y="2136075"/>
            <a:ext cx="91440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①GOODを選択すると、回答が正しかったという情報がAIにフィードバックされます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389" name="Google Shape;389;p60"/>
          <p:cNvSpPr/>
          <p:nvPr/>
        </p:nvSpPr>
        <p:spPr>
          <a:xfrm>
            <a:off x="117250" y="1049538"/>
            <a:ext cx="25761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GOODを選択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90" name="Google Shape;390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386" y="3507000"/>
            <a:ext cx="8001239" cy="22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1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17</a:t>
            </a:fld>
            <a:endParaRPr/>
          </a:p>
        </p:txBody>
      </p:sp>
      <p:sp>
        <p:nvSpPr>
          <p:cNvPr id="397" name="Google Shape;397;p61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フィードバック機能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98" name="Google Shape;39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p61"/>
          <p:cNvSpPr/>
          <p:nvPr/>
        </p:nvSpPr>
        <p:spPr>
          <a:xfrm>
            <a:off x="0" y="1977425"/>
            <a:ext cx="91440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①BADを選択すると、新たに2つの選択肢が出現します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00" name="Google Shape;400;p61"/>
          <p:cNvSpPr/>
          <p:nvPr/>
        </p:nvSpPr>
        <p:spPr>
          <a:xfrm>
            <a:off x="117250" y="1049538"/>
            <a:ext cx="25761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BADを選択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01" name="Google Shape;401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200" y="2981938"/>
            <a:ext cx="7975608" cy="3151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2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18</a:t>
            </a:fld>
            <a:endParaRPr/>
          </a:p>
        </p:txBody>
      </p:sp>
      <p:sp>
        <p:nvSpPr>
          <p:cNvPr id="408" name="Google Shape;408;p62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フィードバック機能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09" name="Google Shape;40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62"/>
          <p:cNvSpPr/>
          <p:nvPr/>
        </p:nvSpPr>
        <p:spPr>
          <a:xfrm>
            <a:off x="315212" y="2083250"/>
            <a:ext cx="40110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①問い合わせた内容と回答があっていない、を選択すると、「回答候補の2位以下」＋「いずれでもない」という選択肢が出現します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11" name="Google Shape;411;p62"/>
          <p:cNvSpPr/>
          <p:nvPr/>
        </p:nvSpPr>
        <p:spPr>
          <a:xfrm>
            <a:off x="117250" y="1049538"/>
            <a:ext cx="25761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BADを選択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12" name="Google Shape;412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613" y="3246550"/>
            <a:ext cx="4404178" cy="263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2876" y="3571975"/>
            <a:ext cx="4076276" cy="19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62"/>
          <p:cNvSpPr/>
          <p:nvPr/>
        </p:nvSpPr>
        <p:spPr>
          <a:xfrm>
            <a:off x="4805525" y="2083250"/>
            <a:ext cx="40110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②新たな選択肢から回答を選択した場合、その内容で新たにAIが学習を実施します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63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19</a:t>
            </a:fld>
            <a:endParaRPr/>
          </a:p>
        </p:txBody>
      </p:sp>
      <p:sp>
        <p:nvSpPr>
          <p:cNvPr id="421" name="Google Shape;421;p63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フィードバック機能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22" name="Google Shape;42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3"/>
          <p:cNvSpPr/>
          <p:nvPr/>
        </p:nvSpPr>
        <p:spPr>
          <a:xfrm>
            <a:off x="-125" y="2083250"/>
            <a:ext cx="91440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①新たな選択肢の中にも適当な回答がない場合は「いずれでもない」を選択してください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②管理者に対して、回答が準備できていなかった問い合わせとしてフィードバックされます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24" name="Google Shape;424;p63"/>
          <p:cNvSpPr/>
          <p:nvPr/>
        </p:nvSpPr>
        <p:spPr>
          <a:xfrm>
            <a:off x="117250" y="1049538"/>
            <a:ext cx="25761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BADを選択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25" name="Google Shape;42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5775" y="3463548"/>
            <a:ext cx="7292450" cy="220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6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2</a:t>
            </a:fld>
            <a:endParaRPr/>
          </a:p>
        </p:txBody>
      </p:sp>
      <p:sp>
        <p:nvSpPr>
          <p:cNvPr id="221" name="Google Shape;221;p46"/>
          <p:cNvSpPr txBox="1"/>
          <p:nvPr/>
        </p:nvSpPr>
        <p:spPr>
          <a:xfrm>
            <a:off x="71075" y="5293900"/>
            <a:ext cx="32583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" sz="5000" b="1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ja" sz="5000" b="1" i="0" u="none" strike="noStrike" cap="none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genda</a:t>
            </a:r>
            <a:endParaRPr sz="5000" b="1" i="0" u="none" strike="noStrike" cap="none">
              <a:solidFill>
                <a:srgbClr val="D8D8D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46"/>
          <p:cNvSpPr txBox="1"/>
          <p:nvPr/>
        </p:nvSpPr>
        <p:spPr>
          <a:xfrm>
            <a:off x="175000" y="6031200"/>
            <a:ext cx="25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" sz="1800" b="1" u="none" strike="noStrike" cap="none">
                <a:solidFill>
                  <a:srgbClr val="333333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目次</a:t>
            </a:r>
            <a:endParaRPr sz="1400" b="1" u="none" strike="noStrike" cap="none">
              <a:solidFill>
                <a:srgbClr val="000000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cxnSp>
        <p:nvCxnSpPr>
          <p:cNvPr id="223" name="Google Shape;223;p46"/>
          <p:cNvCxnSpPr/>
          <p:nvPr/>
        </p:nvCxnSpPr>
        <p:spPr>
          <a:xfrm rot="10800000" flipH="1">
            <a:off x="0" y="6492899"/>
            <a:ext cx="3978000" cy="1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46"/>
          <p:cNvSpPr txBox="1"/>
          <p:nvPr/>
        </p:nvSpPr>
        <p:spPr>
          <a:xfrm>
            <a:off x="4122300" y="1468275"/>
            <a:ext cx="50217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01 操作画面へのアクセス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02 問い合わせの方法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03 フィードバック機能　　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04 問い合わせ対応範囲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4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20</a:t>
            </a:fld>
            <a:endParaRPr/>
          </a:p>
        </p:txBody>
      </p:sp>
      <p:sp>
        <p:nvSpPr>
          <p:cNvPr id="432" name="Google Shape;432;p64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フィードバック機能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33" name="Google Shape;433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64"/>
          <p:cNvSpPr/>
          <p:nvPr/>
        </p:nvSpPr>
        <p:spPr>
          <a:xfrm>
            <a:off x="315212" y="2083250"/>
            <a:ext cx="40110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①回答内容に過不足がある、と選択するとフィードバックを入力する画面に遷移します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35" name="Google Shape;435;p64"/>
          <p:cNvSpPr/>
          <p:nvPr/>
        </p:nvSpPr>
        <p:spPr>
          <a:xfrm>
            <a:off x="117250" y="1049538"/>
            <a:ext cx="25761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BADを選択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36" name="Google Shape;436;p64"/>
          <p:cNvSpPr/>
          <p:nvPr/>
        </p:nvSpPr>
        <p:spPr>
          <a:xfrm>
            <a:off x="4805525" y="2083250"/>
            <a:ext cx="41397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②-1フィードバック内容を直接入力してください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②-2完了を選択すると、フィードバック内容が管理者に通知されます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37" name="Google Shape;43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663" y="3339213"/>
            <a:ext cx="4468078" cy="2448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07141" y="2986850"/>
            <a:ext cx="4284459" cy="3104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5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21</a:t>
            </a:fld>
            <a:endParaRPr/>
          </a:p>
        </p:txBody>
      </p:sp>
      <p:sp>
        <p:nvSpPr>
          <p:cNvPr id="445" name="Google Shape;445;p65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フィードバック機能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46" name="Google Shape;44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5"/>
          <p:cNvSpPr/>
          <p:nvPr/>
        </p:nvSpPr>
        <p:spPr>
          <a:xfrm>
            <a:off x="-16" y="1909675"/>
            <a:ext cx="9144000" cy="751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①回答が準備されていない問い合わせを直接入力で行うと、画像のようなメッセージが返信されます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②管理者に問い合わせる、を選択すると管理者に回答が準備できていない旨が通知されます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③改めてカテゴリから検索したい場合は「テスト」と入力し「カテゴリから見つける」を選択してください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④ログインせず使用する場合は画像の部分を選択してください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48" name="Google Shape;448;p65"/>
          <p:cNvSpPr/>
          <p:nvPr/>
        </p:nvSpPr>
        <p:spPr>
          <a:xfrm>
            <a:off x="117250" y="1049538"/>
            <a:ext cx="25761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レコメンドができない時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49" name="Google Shape;449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00" y="3054200"/>
            <a:ext cx="4286976" cy="305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2075" y="2882463"/>
            <a:ext cx="2501674" cy="33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65"/>
          <p:cNvSpPr txBox="1"/>
          <p:nvPr/>
        </p:nvSpPr>
        <p:spPr>
          <a:xfrm>
            <a:off x="477700" y="2744600"/>
            <a:ext cx="4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solidFill>
                  <a:srgbClr val="FF0000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③</a:t>
            </a:r>
            <a:endParaRPr b="1">
              <a:solidFill>
                <a:srgbClr val="FF0000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52" name="Google Shape;452;p65"/>
          <p:cNvSpPr txBox="1"/>
          <p:nvPr/>
        </p:nvSpPr>
        <p:spPr>
          <a:xfrm>
            <a:off x="5003700" y="2744600"/>
            <a:ext cx="48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solidFill>
                  <a:srgbClr val="FF0000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④</a:t>
            </a:r>
            <a:endParaRPr b="1">
              <a:solidFill>
                <a:srgbClr val="FF0000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6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22</a:t>
            </a:fld>
            <a:endParaRPr/>
          </a:p>
        </p:txBody>
      </p:sp>
      <p:sp>
        <p:nvSpPr>
          <p:cNvPr id="458" name="Google Shape;458;p66"/>
          <p:cNvSpPr txBox="1"/>
          <p:nvPr/>
        </p:nvSpPr>
        <p:spPr>
          <a:xfrm>
            <a:off x="71075" y="5293900"/>
            <a:ext cx="32583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" sz="5000" b="1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ja" sz="5000" b="1" i="0" u="none" strike="noStrike" cap="none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genda</a:t>
            </a:r>
            <a:endParaRPr sz="5000" b="1" i="0" u="none" strike="noStrike" cap="none">
              <a:solidFill>
                <a:srgbClr val="D8D8D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9" name="Google Shape;459;p66"/>
          <p:cNvSpPr txBox="1"/>
          <p:nvPr/>
        </p:nvSpPr>
        <p:spPr>
          <a:xfrm>
            <a:off x="175000" y="6031200"/>
            <a:ext cx="25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" sz="1800" b="1" u="none" strike="noStrike" cap="none">
                <a:solidFill>
                  <a:srgbClr val="333333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目次</a:t>
            </a:r>
            <a:endParaRPr sz="1400" b="1" u="none" strike="noStrike" cap="none">
              <a:solidFill>
                <a:srgbClr val="000000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cxnSp>
        <p:nvCxnSpPr>
          <p:cNvPr id="460" name="Google Shape;460;p66"/>
          <p:cNvCxnSpPr/>
          <p:nvPr/>
        </p:nvCxnSpPr>
        <p:spPr>
          <a:xfrm rot="10800000" flipH="1">
            <a:off x="0" y="6492899"/>
            <a:ext cx="3978000" cy="1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1" name="Google Shape;461;p66"/>
          <p:cNvSpPr txBox="1"/>
          <p:nvPr/>
        </p:nvSpPr>
        <p:spPr>
          <a:xfrm>
            <a:off x="4122300" y="1468275"/>
            <a:ext cx="50217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01 操作画面へのアクセス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02 問い合わせの方法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highlight>
                  <a:schemeClr val="lt1"/>
                </a:highlight>
                <a:latin typeface="Zen Kaku Gothic New"/>
                <a:ea typeface="Zen Kaku Gothic New"/>
                <a:cs typeface="Zen Kaku Gothic New"/>
                <a:sym typeface="Zen Kaku Gothic New"/>
              </a:rPr>
              <a:t>03 フィードバック機能</a:t>
            </a: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　　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highlight>
                  <a:srgbClr val="B8EDED"/>
                </a:highlight>
                <a:latin typeface="Zen Kaku Gothic New"/>
                <a:ea typeface="Zen Kaku Gothic New"/>
                <a:cs typeface="Zen Kaku Gothic New"/>
                <a:sym typeface="Zen Kaku Gothic New"/>
              </a:rPr>
              <a:t>04 問い合わせ対応範囲</a:t>
            </a:r>
            <a:endParaRPr sz="2000" b="1">
              <a:solidFill>
                <a:srgbClr val="333333"/>
              </a:solidFill>
              <a:highlight>
                <a:srgbClr val="B8EDED"/>
              </a:highlight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7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23</a:t>
            </a:fld>
            <a:endParaRPr/>
          </a:p>
        </p:txBody>
      </p:sp>
      <p:sp>
        <p:nvSpPr>
          <p:cNvPr id="468" name="Google Shape;468;p67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問い合わせ対応範囲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69" name="Google Shape;469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67"/>
          <p:cNvSpPr/>
          <p:nvPr/>
        </p:nvSpPr>
        <p:spPr>
          <a:xfrm>
            <a:off x="1713788" y="1049550"/>
            <a:ext cx="13257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総務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71" name="Google Shape;471;p67"/>
          <p:cNvSpPr/>
          <p:nvPr/>
        </p:nvSpPr>
        <p:spPr>
          <a:xfrm>
            <a:off x="6357150" y="1049550"/>
            <a:ext cx="13257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法務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graphicFrame>
        <p:nvGraphicFramePr>
          <p:cNvPr id="472" name="Google Shape;472;p67"/>
          <p:cNvGraphicFramePr/>
          <p:nvPr/>
        </p:nvGraphicFramePr>
        <p:xfrm>
          <a:off x="529313" y="220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{95ED52CF-85F2-45AB-9B15-0985AB8110CB}</a:tableStyleId>
              </a:tblPr>
              <a:tblGrid>
                <a:gridCol w="9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項目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詳細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73" name="Google Shape;473;p67"/>
          <p:cNvGraphicFramePr/>
          <p:nvPr/>
        </p:nvGraphicFramePr>
        <p:xfrm>
          <a:off x="5172650" y="220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{95ED52CF-85F2-45AB-9B15-0985AB8110CB}</a:tableStyleId>
              </a:tblPr>
              <a:tblGrid>
                <a:gridCol w="9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項目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詳細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8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24</a:t>
            </a:fld>
            <a:endParaRPr/>
          </a:p>
        </p:txBody>
      </p:sp>
      <p:sp>
        <p:nvSpPr>
          <p:cNvPr id="480" name="Google Shape;480;p68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問い合わせ対応範囲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81" name="Google Shape;48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8"/>
          <p:cNvSpPr/>
          <p:nvPr/>
        </p:nvSpPr>
        <p:spPr>
          <a:xfrm>
            <a:off x="1713788" y="1049550"/>
            <a:ext cx="13257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労務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83" name="Google Shape;483;p68"/>
          <p:cNvSpPr/>
          <p:nvPr/>
        </p:nvSpPr>
        <p:spPr>
          <a:xfrm>
            <a:off x="6357150" y="1049550"/>
            <a:ext cx="13257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人事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graphicFrame>
        <p:nvGraphicFramePr>
          <p:cNvPr id="484" name="Google Shape;484;p68"/>
          <p:cNvGraphicFramePr/>
          <p:nvPr/>
        </p:nvGraphicFramePr>
        <p:xfrm>
          <a:off x="529313" y="220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{95ED52CF-85F2-45AB-9B15-0985AB8110CB}</a:tableStyleId>
              </a:tblPr>
              <a:tblGrid>
                <a:gridCol w="9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項目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詳細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85" name="Google Shape;485;p68"/>
          <p:cNvGraphicFramePr/>
          <p:nvPr/>
        </p:nvGraphicFramePr>
        <p:xfrm>
          <a:off x="5172650" y="220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{95ED52CF-85F2-45AB-9B15-0985AB8110CB}</a:tableStyleId>
              </a:tblPr>
              <a:tblGrid>
                <a:gridCol w="9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項目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詳細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9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25</a:t>
            </a:fld>
            <a:endParaRPr/>
          </a:p>
        </p:txBody>
      </p:sp>
      <p:sp>
        <p:nvSpPr>
          <p:cNvPr id="492" name="Google Shape;492;p69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問い合わせ対応範囲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493" name="Google Shape;493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69"/>
          <p:cNvSpPr/>
          <p:nvPr/>
        </p:nvSpPr>
        <p:spPr>
          <a:xfrm>
            <a:off x="1713788" y="1049550"/>
            <a:ext cx="13257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経理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495" name="Google Shape;495;p69"/>
          <p:cNvSpPr/>
          <p:nvPr/>
        </p:nvSpPr>
        <p:spPr>
          <a:xfrm>
            <a:off x="6357150" y="1049550"/>
            <a:ext cx="13257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情報システム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graphicFrame>
        <p:nvGraphicFramePr>
          <p:cNvPr id="496" name="Google Shape;496;p69"/>
          <p:cNvGraphicFramePr/>
          <p:nvPr/>
        </p:nvGraphicFramePr>
        <p:xfrm>
          <a:off x="529313" y="220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{95ED52CF-85F2-45AB-9B15-0985AB8110CB}</a:tableStyleId>
              </a:tblPr>
              <a:tblGrid>
                <a:gridCol w="9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項目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詳細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97" name="Google Shape;497;p69"/>
          <p:cNvGraphicFramePr/>
          <p:nvPr/>
        </p:nvGraphicFramePr>
        <p:xfrm>
          <a:off x="5172650" y="220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{95ED52CF-85F2-45AB-9B15-0985AB8110CB}</a:tableStyleId>
              </a:tblPr>
              <a:tblGrid>
                <a:gridCol w="9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項目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詳細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0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26</a:t>
            </a:fld>
            <a:endParaRPr/>
          </a:p>
        </p:txBody>
      </p:sp>
      <p:sp>
        <p:nvSpPr>
          <p:cNvPr id="504" name="Google Shape;504;p70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問い合わせ対応範囲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505" name="Google Shape;50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70"/>
          <p:cNvSpPr/>
          <p:nvPr/>
        </p:nvSpPr>
        <p:spPr>
          <a:xfrm>
            <a:off x="1713788" y="1049550"/>
            <a:ext cx="13257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会社情報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507" name="Google Shape;507;p70"/>
          <p:cNvSpPr/>
          <p:nvPr/>
        </p:nvSpPr>
        <p:spPr>
          <a:xfrm>
            <a:off x="6357150" y="1049550"/>
            <a:ext cx="13257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広報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graphicFrame>
        <p:nvGraphicFramePr>
          <p:cNvPr id="508" name="Google Shape;508;p70"/>
          <p:cNvGraphicFramePr/>
          <p:nvPr/>
        </p:nvGraphicFramePr>
        <p:xfrm>
          <a:off x="529313" y="220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{95ED52CF-85F2-45AB-9B15-0985AB8110CB}</a:tableStyleId>
              </a:tblPr>
              <a:tblGrid>
                <a:gridCol w="9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項目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詳細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09" name="Google Shape;509;p70"/>
          <p:cNvGraphicFramePr/>
          <p:nvPr/>
        </p:nvGraphicFramePr>
        <p:xfrm>
          <a:off x="5172650" y="2206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{95ED52CF-85F2-45AB-9B15-0985AB8110CB}</a:tableStyleId>
              </a:tblPr>
              <a:tblGrid>
                <a:gridCol w="9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項目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詳細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1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27</a:t>
            </a:fld>
            <a:endParaRPr/>
          </a:p>
        </p:txBody>
      </p:sp>
      <p:sp>
        <p:nvSpPr>
          <p:cNvPr id="516" name="Google Shape;516;p71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問い合わせ対応範囲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517" name="Google Shape;517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1"/>
          <p:cNvSpPr/>
          <p:nvPr/>
        </p:nvSpPr>
        <p:spPr>
          <a:xfrm>
            <a:off x="3909125" y="1020700"/>
            <a:ext cx="1325700" cy="466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その他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graphicFrame>
        <p:nvGraphicFramePr>
          <p:cNvPr id="519" name="Google Shape;519;p71"/>
          <p:cNvGraphicFramePr/>
          <p:nvPr/>
        </p:nvGraphicFramePr>
        <p:xfrm>
          <a:off x="2724650" y="217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{95ED52CF-85F2-45AB-9B15-0985AB8110CB}</a:tableStyleId>
              </a:tblPr>
              <a:tblGrid>
                <a:gridCol w="97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項目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b="1">
                          <a:solidFill>
                            <a:schemeClr val="lt1"/>
                          </a:solidFill>
                          <a:latin typeface="Zen Kaku Gothic New"/>
                          <a:ea typeface="Zen Kaku Gothic New"/>
                          <a:cs typeface="Zen Kaku Gothic New"/>
                          <a:sym typeface="Zen Kaku Gothic New"/>
                        </a:rPr>
                        <a:t>詳細</a:t>
                      </a:r>
                      <a:endParaRPr b="1">
                        <a:solidFill>
                          <a:schemeClr val="lt1"/>
                        </a:solidFill>
                        <a:latin typeface="Zen Kaku Gothic New"/>
                        <a:ea typeface="Zen Kaku Gothic New"/>
                        <a:cs typeface="Zen Kaku Gothic New"/>
                        <a:sym typeface="Zen Kaku Gothic New"/>
                      </a:endParaRPr>
                    </a:p>
                  </a:txBody>
                  <a:tcPr marL="91425" marR="91425" marT="91425" marB="91425">
                    <a:solidFill>
                      <a:srgbClr val="00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7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3</a:t>
            </a:fld>
            <a:endParaRPr/>
          </a:p>
        </p:txBody>
      </p:sp>
      <p:sp>
        <p:nvSpPr>
          <p:cNvPr id="230" name="Google Shape;230;p47"/>
          <p:cNvSpPr txBox="1"/>
          <p:nvPr/>
        </p:nvSpPr>
        <p:spPr>
          <a:xfrm>
            <a:off x="71075" y="5293900"/>
            <a:ext cx="32583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ja" sz="5000" b="1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</a:t>
            </a:r>
            <a:r>
              <a:rPr lang="ja" sz="5000" b="1" i="0" u="none" strike="noStrike" cap="none">
                <a:solidFill>
                  <a:srgbClr val="D8D8D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genda</a:t>
            </a:r>
            <a:endParaRPr sz="5000" b="1" i="0" u="none" strike="noStrike" cap="none">
              <a:solidFill>
                <a:srgbClr val="D8D8D8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47"/>
          <p:cNvSpPr txBox="1"/>
          <p:nvPr/>
        </p:nvSpPr>
        <p:spPr>
          <a:xfrm>
            <a:off x="175000" y="6031200"/>
            <a:ext cx="251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" sz="1800" b="1" u="none" strike="noStrike" cap="none">
                <a:solidFill>
                  <a:srgbClr val="333333"/>
                </a:solidFill>
                <a:latin typeface="Sawarabi Gothic"/>
                <a:ea typeface="Sawarabi Gothic"/>
                <a:cs typeface="Sawarabi Gothic"/>
                <a:sym typeface="Sawarabi Gothic"/>
              </a:rPr>
              <a:t>目次</a:t>
            </a:r>
            <a:endParaRPr sz="1400" b="1" u="none" strike="noStrike" cap="none">
              <a:solidFill>
                <a:srgbClr val="000000"/>
              </a:solidFill>
              <a:latin typeface="Sawarabi Gothic"/>
              <a:ea typeface="Sawarabi Gothic"/>
              <a:cs typeface="Sawarabi Gothic"/>
              <a:sym typeface="Sawarabi Gothic"/>
            </a:endParaRPr>
          </a:p>
        </p:txBody>
      </p:sp>
      <p:cxnSp>
        <p:nvCxnSpPr>
          <p:cNvPr id="232" name="Google Shape;232;p47"/>
          <p:cNvCxnSpPr/>
          <p:nvPr/>
        </p:nvCxnSpPr>
        <p:spPr>
          <a:xfrm rot="10800000" flipH="1">
            <a:off x="0" y="6492899"/>
            <a:ext cx="3978000" cy="174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3" name="Google Shape;233;p47"/>
          <p:cNvSpPr txBox="1"/>
          <p:nvPr/>
        </p:nvSpPr>
        <p:spPr>
          <a:xfrm>
            <a:off x="4122300" y="1468275"/>
            <a:ext cx="50217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highlight>
                  <a:srgbClr val="B8EDED"/>
                </a:highlight>
                <a:latin typeface="Zen Kaku Gothic New"/>
                <a:ea typeface="Zen Kaku Gothic New"/>
                <a:cs typeface="Zen Kaku Gothic New"/>
                <a:sym typeface="Zen Kaku Gothic New"/>
              </a:rPr>
              <a:t>01 操作画面へのアクセス</a:t>
            </a:r>
            <a:endParaRPr sz="2000" b="1">
              <a:solidFill>
                <a:srgbClr val="333333"/>
              </a:solidFill>
              <a:highlight>
                <a:srgbClr val="B8EDED"/>
              </a:highlight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02 問い合わせの方法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03 フィードバック機能　　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2000" b="1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04 問い合わせ対応範囲</a:t>
            </a:r>
            <a:endParaRPr sz="2000" b="1">
              <a:solidFill>
                <a:srgbClr val="333333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4</a:t>
            </a:fld>
            <a:endParaRPr/>
          </a:p>
        </p:txBody>
      </p:sp>
      <p:sp>
        <p:nvSpPr>
          <p:cNvPr id="240" name="Google Shape;240;p48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操作画面へのアクセス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241" name="Google Shape;24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8"/>
          <p:cNvSpPr/>
          <p:nvPr/>
        </p:nvSpPr>
        <p:spPr>
          <a:xfrm>
            <a:off x="292500" y="1047500"/>
            <a:ext cx="1939200" cy="307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HRBrainからアクセス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243" name="Google Shape;243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700" y="2539750"/>
            <a:ext cx="4507250" cy="3705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3675" y="2331274"/>
            <a:ext cx="4039449" cy="391430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8"/>
          <p:cNvSpPr/>
          <p:nvPr/>
        </p:nvSpPr>
        <p:spPr>
          <a:xfrm>
            <a:off x="292500" y="1651250"/>
            <a:ext cx="4161000" cy="586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HRBrainにログイン後、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AIチャットボットを選択してください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246" name="Google Shape;246;p48"/>
          <p:cNvSpPr/>
          <p:nvPr/>
        </p:nvSpPr>
        <p:spPr>
          <a:xfrm>
            <a:off x="4792125" y="1651250"/>
            <a:ext cx="4161000" cy="5865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他機能を利用した場合は、右上のメニュー（①）からAIチャットボットに移動可能です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247" name="Google Shape;247;p48"/>
          <p:cNvSpPr/>
          <p:nvPr/>
        </p:nvSpPr>
        <p:spPr>
          <a:xfrm>
            <a:off x="7378825" y="2296025"/>
            <a:ext cx="819600" cy="307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9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5</a:t>
            </a:fld>
            <a:endParaRPr/>
          </a:p>
        </p:txBody>
      </p:sp>
      <p:sp>
        <p:nvSpPr>
          <p:cNvPr id="254" name="Google Shape;254;p49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HRBrainへのログイン方法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255" name="Google Shape;25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915" y="3788487"/>
            <a:ext cx="3942139" cy="2151463"/>
          </a:xfrm>
          <a:prstGeom prst="rect">
            <a:avLst/>
          </a:prstGeom>
          <a:noFill/>
          <a:ln w="9525" cap="flat" cmpd="sng">
            <a:solidFill>
              <a:srgbClr val="00A85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7" name="Google Shape;257;p49"/>
          <p:cNvSpPr/>
          <p:nvPr/>
        </p:nvSpPr>
        <p:spPr>
          <a:xfrm>
            <a:off x="4615136" y="4596727"/>
            <a:ext cx="331500" cy="42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A8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63"/>
              <a:buFont typeface="Arial"/>
              <a:buNone/>
            </a:pPr>
            <a:endParaRPr sz="1463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7626" y="3519835"/>
            <a:ext cx="3142800" cy="2417988"/>
          </a:xfrm>
          <a:prstGeom prst="rect">
            <a:avLst/>
          </a:prstGeom>
          <a:noFill/>
          <a:ln w="9525" cap="flat" cmpd="sng">
            <a:solidFill>
              <a:srgbClr val="00A85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9" name="Google Shape;259;p49"/>
          <p:cNvSpPr txBox="1"/>
          <p:nvPr/>
        </p:nvSpPr>
        <p:spPr>
          <a:xfrm>
            <a:off x="464616" y="3519825"/>
            <a:ext cx="2440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1400" b="1" i="0" u="none" strike="noStrike" cap="none">
                <a:solidFill>
                  <a:srgbClr val="000000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〈ログイン案内メール〉</a:t>
            </a:r>
            <a:endParaRPr sz="1400" b="1" i="0" u="none" strike="noStrike" cap="none">
              <a:solidFill>
                <a:srgbClr val="000000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260" name="Google Shape;260;p49"/>
          <p:cNvSpPr/>
          <p:nvPr/>
        </p:nvSpPr>
        <p:spPr>
          <a:xfrm>
            <a:off x="509654" y="4448864"/>
            <a:ext cx="3789900" cy="490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9"/>
          <p:cNvSpPr/>
          <p:nvPr/>
        </p:nvSpPr>
        <p:spPr>
          <a:xfrm>
            <a:off x="292500" y="1047500"/>
            <a:ext cx="1939200" cy="307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HRBrainからアクセス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262" name="Google Shape;262;p49"/>
          <p:cNvSpPr/>
          <p:nvPr/>
        </p:nvSpPr>
        <p:spPr>
          <a:xfrm>
            <a:off x="292500" y="1585200"/>
            <a:ext cx="8617200" cy="127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任意のパスワードを設定し、HRBrainにログインしてください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Zen Kaku Gothic New"/>
              <a:buChar char="-"/>
            </a:pPr>
            <a:r>
              <a:rPr lang="ja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【HRBrainアカウント開設のお知らせ】という招待メールが届きますので、ログインパスワードを新規設定しログインをして下さい。</a:t>
            </a:r>
            <a:endParaRPr b="1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Zen Kaku Gothic New"/>
              <a:buChar char="-"/>
            </a:pPr>
            <a:r>
              <a:rPr lang="ja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パスワードは12文字以上でご登録下さい。</a:t>
            </a:r>
            <a:endParaRPr b="1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Zen Kaku Gothic New"/>
              <a:buChar char="-"/>
            </a:pPr>
            <a:r>
              <a:rPr lang="ja" b="1">
                <a:solidFill>
                  <a:schemeClr val="dk1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初回のログインURLは個人ごとに異なりますのでご注意ください。</a:t>
            </a:r>
            <a:endParaRPr b="1">
              <a:solidFill>
                <a:schemeClr val="dk1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0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6</a:t>
            </a:fld>
            <a:endParaRPr/>
          </a:p>
        </p:txBody>
      </p:sp>
      <p:sp>
        <p:nvSpPr>
          <p:cNvPr id="269" name="Google Shape;269;p50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アカウント発行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270" name="Google Shape;27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0"/>
          <p:cNvSpPr/>
          <p:nvPr/>
        </p:nvSpPr>
        <p:spPr>
          <a:xfrm>
            <a:off x="292500" y="1047500"/>
            <a:ext cx="2057400" cy="307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2回目以降ログイン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272" name="Google Shape;272;p50" descr="グラフィカル ユーザー インターフェイス, アプリケーション, Teams&#10;&#10;自動的に生成された説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4440" y="3105942"/>
            <a:ext cx="6395115" cy="23054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p50"/>
          <p:cNvSpPr txBox="1"/>
          <p:nvPr/>
        </p:nvSpPr>
        <p:spPr>
          <a:xfrm>
            <a:off x="1040850" y="2083252"/>
            <a:ext cx="70623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rgbClr val="000000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「https://</a:t>
            </a:r>
            <a:r>
              <a:rPr lang="ja" sz="1800" b="1">
                <a:latin typeface="Zen Kaku Gothic New"/>
                <a:ea typeface="Zen Kaku Gothic New"/>
                <a:cs typeface="Zen Kaku Gothic New"/>
                <a:sym typeface="Zen Kaku Gothic New"/>
              </a:rPr>
              <a:t>◯◯◯◯</a:t>
            </a:r>
            <a:r>
              <a:rPr lang="ja" sz="1800" b="1">
                <a:solidFill>
                  <a:srgbClr val="000000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.auth.hrbrain.jp/login」にアクセスし、</a:t>
            </a:r>
            <a:endParaRPr sz="1800" b="1">
              <a:solidFill>
                <a:srgbClr val="000000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ja" sz="1800" b="1">
                <a:solidFill>
                  <a:srgbClr val="000000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メールアドレスと自身で設定したパスワードを入力しログインします</a:t>
            </a:r>
            <a:endParaRPr sz="1800" b="1">
              <a:solidFill>
                <a:srgbClr val="000000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274" name="Google Shape;274;p50"/>
          <p:cNvSpPr/>
          <p:nvPr/>
        </p:nvSpPr>
        <p:spPr>
          <a:xfrm>
            <a:off x="5426989" y="3969947"/>
            <a:ext cx="1702200" cy="10020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1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7</a:t>
            </a:fld>
            <a:endParaRPr/>
          </a:p>
        </p:txBody>
      </p:sp>
      <p:sp>
        <p:nvSpPr>
          <p:cNvPr id="281" name="Google Shape;281;p51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 アカウント発行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282" name="Google Shape;28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51"/>
          <p:cNvSpPr/>
          <p:nvPr/>
        </p:nvSpPr>
        <p:spPr>
          <a:xfrm>
            <a:off x="292500" y="1047500"/>
            <a:ext cx="2179200" cy="307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パスワードを忘れた場合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284" name="Google Shape;284;p51"/>
          <p:cNvSpPr txBox="1"/>
          <p:nvPr/>
        </p:nvSpPr>
        <p:spPr>
          <a:xfrm>
            <a:off x="0" y="1651250"/>
            <a:ext cx="9144000" cy="2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solidFill>
                  <a:srgbClr val="000000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①ログインページにて、「パスワードを忘れたら」をクリックしてください</a:t>
            </a:r>
            <a:endParaRPr b="1">
              <a:solidFill>
                <a:srgbClr val="000000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grpSp>
        <p:nvGrpSpPr>
          <p:cNvPr id="285" name="Google Shape;285;p51"/>
          <p:cNvGrpSpPr/>
          <p:nvPr/>
        </p:nvGrpSpPr>
        <p:grpSpPr>
          <a:xfrm>
            <a:off x="2542845" y="2081490"/>
            <a:ext cx="3912369" cy="1540247"/>
            <a:chOff x="1490402" y="1458706"/>
            <a:chExt cx="5577147" cy="2234510"/>
          </a:xfrm>
        </p:grpSpPr>
        <p:pic>
          <p:nvPicPr>
            <p:cNvPr id="286" name="Google Shape;286;p51" descr="グラフィカル ユーザー インターフェイス, アプリケーション, Teams&#10;&#10;自動的に生成された説明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90402" y="1458706"/>
              <a:ext cx="5577147" cy="223451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87" name="Google Shape;287;p51"/>
            <p:cNvSpPr/>
            <p:nvPr/>
          </p:nvSpPr>
          <p:spPr>
            <a:xfrm>
              <a:off x="5171542" y="3267356"/>
              <a:ext cx="1256700" cy="1710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8" name="Google Shape;288;p51"/>
          <p:cNvSpPr txBox="1"/>
          <p:nvPr/>
        </p:nvSpPr>
        <p:spPr>
          <a:xfrm>
            <a:off x="0" y="3693450"/>
            <a:ext cx="9144000" cy="5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" b="1" i="0" u="none" strike="noStrike" cap="none">
                <a:solidFill>
                  <a:srgbClr val="000000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②自身のメールアドレスを入力し、「メール送信」をクリックすると、</a:t>
            </a:r>
            <a:endParaRPr b="1" i="0" u="none" strike="noStrike" cap="none">
              <a:solidFill>
                <a:srgbClr val="000000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ja" b="1" i="0" u="none" strike="noStrike" cap="none">
                <a:solidFill>
                  <a:srgbClr val="000000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入力したメールアドレスに新たなパスワード設定用のURLが送付されます</a:t>
            </a:r>
            <a:endParaRPr b="1" i="0" u="none" strike="noStrike" cap="none">
              <a:solidFill>
                <a:srgbClr val="000000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289" name="Google Shape;289;p51" descr="グラフィカル ユーザー インターフェイス&#10;&#10;中程度の精度で自動的に生成された説明"/>
          <p:cNvPicPr preferRelativeResize="0"/>
          <p:nvPr/>
        </p:nvPicPr>
        <p:blipFill rotWithShape="1">
          <a:blip r:embed="rId5">
            <a:alphaModFix/>
          </a:blip>
          <a:srcRect t="30862"/>
          <a:stretch/>
        </p:blipFill>
        <p:spPr>
          <a:xfrm>
            <a:off x="2249974" y="4338301"/>
            <a:ext cx="4414808" cy="117703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0" name="Google Shape;290;p51"/>
          <p:cNvSpPr/>
          <p:nvPr/>
        </p:nvSpPr>
        <p:spPr>
          <a:xfrm>
            <a:off x="5142904" y="5123195"/>
            <a:ext cx="1404300" cy="297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51"/>
          <p:cNvSpPr txBox="1"/>
          <p:nvPr/>
        </p:nvSpPr>
        <p:spPr>
          <a:xfrm>
            <a:off x="0" y="5623600"/>
            <a:ext cx="914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ja" sz="1400" b="1" i="0" u="none" strike="noStrike" cap="none">
                <a:solidFill>
                  <a:srgbClr val="000000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※メールアドレスのご登録がない場合は、管理者にパスワード再設定用のURLの発行依頼をしてください。</a:t>
            </a:r>
            <a:endParaRPr sz="1400" b="1" i="0" u="none" strike="noStrike" cap="none">
              <a:solidFill>
                <a:srgbClr val="000000"/>
              </a:solidFill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2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8</a:t>
            </a:fld>
            <a:endParaRPr/>
          </a:p>
        </p:txBody>
      </p:sp>
      <p:sp>
        <p:nvSpPr>
          <p:cNvPr id="298" name="Google Shape;298;p52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操作画面へのアクセス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299" name="Google Shape;29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52"/>
          <p:cNvSpPr/>
          <p:nvPr/>
        </p:nvSpPr>
        <p:spPr>
          <a:xfrm>
            <a:off x="292500" y="1047500"/>
            <a:ext cx="2747100" cy="307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ビジネスチャットからアクセス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301" name="Google Shape;301;p52"/>
          <p:cNvSpPr/>
          <p:nvPr/>
        </p:nvSpPr>
        <p:spPr>
          <a:xfrm>
            <a:off x="1154325" y="1420400"/>
            <a:ext cx="6534900" cy="725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各社様ごとに設定されたチャンネル名にて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問い合わせ専用のチャンネルが出現します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※Slackの場合のイメージ画像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02" name="Google Shape;302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0075" y="2210600"/>
            <a:ext cx="6534907" cy="4176852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2"/>
          <p:cNvSpPr/>
          <p:nvPr/>
        </p:nvSpPr>
        <p:spPr>
          <a:xfrm>
            <a:off x="2634300" y="4789050"/>
            <a:ext cx="1389000" cy="23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3"/>
          <p:cNvSpPr txBox="1">
            <a:spLocks noGrp="1"/>
          </p:cNvSpPr>
          <p:nvPr>
            <p:ph type="sldNum" idx="12"/>
          </p:nvPr>
        </p:nvSpPr>
        <p:spPr>
          <a:xfrm>
            <a:off x="7086601" y="6492907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altLang="ja"/>
              <a:t>9</a:t>
            </a:fld>
            <a:endParaRPr/>
          </a:p>
        </p:txBody>
      </p:sp>
      <p:sp>
        <p:nvSpPr>
          <p:cNvPr id="310" name="Google Shape;310;p53"/>
          <p:cNvSpPr txBox="1">
            <a:spLocks noGrp="1"/>
          </p:cNvSpPr>
          <p:nvPr>
            <p:ph type="title"/>
          </p:nvPr>
        </p:nvSpPr>
        <p:spPr>
          <a:xfrm>
            <a:off x="117225" y="105649"/>
            <a:ext cx="8520600" cy="6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ja">
                <a:solidFill>
                  <a:srgbClr val="333333"/>
                </a:solidFill>
                <a:latin typeface="Zen Kaku Gothic New"/>
                <a:ea typeface="Zen Kaku Gothic New"/>
                <a:cs typeface="Zen Kaku Gothic New"/>
                <a:sym typeface="Zen Kaku Gothic New"/>
              </a:rPr>
              <a:t>操作画面へのアクセス</a:t>
            </a:r>
            <a:endParaRPr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pic>
        <p:nvPicPr>
          <p:cNvPr id="311" name="Google Shape;31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7700" y="2668366"/>
            <a:ext cx="1139250" cy="22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53"/>
          <p:cNvSpPr/>
          <p:nvPr/>
        </p:nvSpPr>
        <p:spPr>
          <a:xfrm>
            <a:off x="292500" y="1047500"/>
            <a:ext cx="2747100" cy="307800"/>
          </a:xfrm>
          <a:prstGeom prst="rect">
            <a:avLst/>
          </a:prstGeom>
          <a:solidFill>
            <a:srgbClr val="B8EDED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WEBサイトより直接アクセス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  <p:sp>
        <p:nvSpPr>
          <p:cNvPr id="313" name="Google Shape;313;p53"/>
          <p:cNvSpPr/>
          <p:nvPr/>
        </p:nvSpPr>
        <p:spPr>
          <a:xfrm>
            <a:off x="1110075" y="3066450"/>
            <a:ext cx="6534900" cy="725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管理者より案内されたURLや関連のQRコードよりアクセスください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b="1">
                <a:latin typeface="Zen Kaku Gothic New"/>
                <a:ea typeface="Zen Kaku Gothic New"/>
                <a:cs typeface="Zen Kaku Gothic New"/>
                <a:sym typeface="Zen Kaku Gothic New"/>
              </a:rPr>
              <a:t>※詳細は管理者様にお問い合わせください</a:t>
            </a:r>
            <a:endParaRPr b="1">
              <a:latin typeface="Zen Kaku Gothic New"/>
              <a:ea typeface="Zen Kaku Gothic New"/>
              <a:cs typeface="Zen Kaku Gothic New"/>
              <a:sym typeface="Zen Kaku Gothic Ne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 テーマ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1429</Words>
  <Application>Microsoft Macintosh PowerPoint</Application>
  <PresentationFormat>画面に合わせる (4:3)</PresentationFormat>
  <Paragraphs>252</Paragraphs>
  <Slides>28</Slides>
  <Notes>28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28</vt:i4>
      </vt:variant>
    </vt:vector>
  </HeadingPairs>
  <TitlesOfParts>
    <vt:vector size="36" baseType="lpstr">
      <vt:lpstr>M PLUS 1p</vt:lpstr>
      <vt:lpstr>Arial</vt:lpstr>
      <vt:lpstr>Sawarabi Gothic</vt:lpstr>
      <vt:lpstr>Helvetica Neue</vt:lpstr>
      <vt:lpstr>Zen Kaku Gothic New</vt:lpstr>
      <vt:lpstr>Calibri</vt:lpstr>
      <vt:lpstr>Simple Light</vt:lpstr>
      <vt:lpstr>Office テーマ</vt:lpstr>
      <vt:lpstr>PowerPoint プレゼンテーション</vt:lpstr>
      <vt:lpstr>PowerPoint プレゼンテーション</vt:lpstr>
      <vt:lpstr>PowerPoint プレゼンテーション</vt:lpstr>
      <vt:lpstr>操作画面へのアクセス</vt:lpstr>
      <vt:lpstr>HRBrainへのログイン方法</vt:lpstr>
      <vt:lpstr> アカウント発行</vt:lpstr>
      <vt:lpstr> アカウント発行</vt:lpstr>
      <vt:lpstr>操作画面へのアクセス</vt:lpstr>
      <vt:lpstr>操作画面へのアクセス</vt:lpstr>
      <vt:lpstr>PowerPoint プレゼンテーション</vt:lpstr>
      <vt:lpstr>問い合わせ方法</vt:lpstr>
      <vt:lpstr>問い合わせ方法</vt:lpstr>
      <vt:lpstr>問い合わせ方法</vt:lpstr>
      <vt:lpstr>PowerPoint プレゼンテーション</vt:lpstr>
      <vt:lpstr>フィードバック機能</vt:lpstr>
      <vt:lpstr>フィードバック機能</vt:lpstr>
      <vt:lpstr>フィードバック機能</vt:lpstr>
      <vt:lpstr>フィードバック機能</vt:lpstr>
      <vt:lpstr>フィードバック機能</vt:lpstr>
      <vt:lpstr>フィードバック機能</vt:lpstr>
      <vt:lpstr>フィードバック機能</vt:lpstr>
      <vt:lpstr>PowerPoint プレゼンテーション</vt:lpstr>
      <vt:lpstr>問い合わせ対応範囲</vt:lpstr>
      <vt:lpstr>問い合わせ対応範囲</vt:lpstr>
      <vt:lpstr>問い合わせ対応範囲</vt:lpstr>
      <vt:lpstr>問い合わせ対応範囲</vt:lpstr>
      <vt:lpstr>問い合わせ対応範囲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竹中 史央里</cp:lastModifiedBy>
  <cp:revision>2</cp:revision>
  <dcterms:modified xsi:type="dcterms:W3CDTF">2023-02-15T01:23:03Z</dcterms:modified>
</cp:coreProperties>
</file>